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Simplified Arabic" panose="02020603050405020304" pitchFamily="18" charset="-78"/>
      <p:regular r:id="rId14"/>
      <p:bold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Merriweather" panose="020B060402020202020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pos="2976">
          <p15:clr>
            <a:srgbClr val="9AA0A6"/>
          </p15:clr>
        </p15:guide>
        <p15:guide id="4" pos="3072">
          <p15:clr>
            <a:srgbClr val="9AA0A6"/>
          </p15:clr>
        </p15:guide>
        <p15:guide id="5" pos="3168">
          <p15:clr>
            <a:srgbClr val="9AA0A6"/>
          </p15:clr>
        </p15:guide>
        <p15:guide id="6" pos="3264">
          <p15:clr>
            <a:srgbClr val="9AA0A6"/>
          </p15:clr>
        </p15:guide>
        <p15:guide id="7" pos="3360">
          <p15:clr>
            <a:srgbClr val="9AA0A6"/>
          </p15:clr>
        </p15:guide>
        <p15:guide id="8" pos="3456">
          <p15:clr>
            <a:srgbClr val="9AA0A6"/>
          </p15:clr>
        </p15:guide>
        <p15:guide id="9" pos="3552">
          <p15:clr>
            <a:srgbClr val="9AA0A6"/>
          </p15:clr>
        </p15:guide>
        <p15:guide id="10" pos="3648">
          <p15:clr>
            <a:srgbClr val="9AA0A6"/>
          </p15:clr>
        </p15:guide>
        <p15:guide id="11" pos="3744">
          <p15:clr>
            <a:srgbClr val="9AA0A6"/>
          </p15:clr>
        </p15:guide>
        <p15:guide id="12" pos="3840">
          <p15:clr>
            <a:srgbClr val="9AA0A6"/>
          </p15:clr>
        </p15:guide>
        <p15:guide id="13" pos="3936">
          <p15:clr>
            <a:srgbClr val="9AA0A6"/>
          </p15:clr>
        </p15:guide>
        <p15:guide id="14" pos="4032">
          <p15:clr>
            <a:srgbClr val="9AA0A6"/>
          </p15:clr>
        </p15:guide>
        <p15:guide id="15" pos="4128">
          <p15:clr>
            <a:srgbClr val="9AA0A6"/>
          </p15:clr>
        </p15:guide>
        <p15:guide id="16" pos="4224">
          <p15:clr>
            <a:srgbClr val="9AA0A6"/>
          </p15:clr>
        </p15:guide>
        <p15:guide id="17" pos="4320">
          <p15:clr>
            <a:srgbClr val="9AA0A6"/>
          </p15:clr>
        </p15:guide>
        <p15:guide id="18" pos="4416">
          <p15:clr>
            <a:srgbClr val="9AA0A6"/>
          </p15:clr>
        </p15:guide>
        <p15:guide id="19" pos="4512">
          <p15:clr>
            <a:srgbClr val="9AA0A6"/>
          </p15:clr>
        </p15:guide>
        <p15:guide id="20" pos="4608">
          <p15:clr>
            <a:srgbClr val="9AA0A6"/>
          </p15:clr>
        </p15:guide>
        <p15:guide id="21" pos="4704">
          <p15:clr>
            <a:srgbClr val="9AA0A6"/>
          </p15:clr>
        </p15:guide>
        <p15:guide id="22" pos="4800">
          <p15:clr>
            <a:srgbClr val="9AA0A6"/>
          </p15:clr>
        </p15:guide>
        <p15:guide id="23" pos="4896">
          <p15:clr>
            <a:srgbClr val="9AA0A6"/>
          </p15:clr>
        </p15:guide>
        <p15:guide id="24" pos="4992">
          <p15:clr>
            <a:srgbClr val="9AA0A6"/>
          </p15:clr>
        </p15:guide>
        <p15:guide id="25" pos="5088">
          <p15:clr>
            <a:srgbClr val="9AA0A6"/>
          </p15:clr>
        </p15:guide>
        <p15:guide id="26" pos="5184">
          <p15:clr>
            <a:srgbClr val="9AA0A6"/>
          </p15:clr>
        </p15:guide>
        <p15:guide id="27" pos="5280">
          <p15:clr>
            <a:srgbClr val="9AA0A6"/>
          </p15:clr>
        </p15:guide>
        <p15:guide id="28" pos="5376">
          <p15:clr>
            <a:srgbClr val="9AA0A6"/>
          </p15:clr>
        </p15:guide>
        <p15:guide id="29" pos="5472">
          <p15:clr>
            <a:srgbClr val="9AA0A6"/>
          </p15:clr>
        </p15:guide>
        <p15:guide id="30" pos="5568">
          <p15:clr>
            <a:srgbClr val="9AA0A6"/>
          </p15:clr>
        </p15:guide>
        <p15:guide id="31" pos="5664">
          <p15:clr>
            <a:srgbClr val="9AA0A6"/>
          </p15:clr>
        </p15:guide>
        <p15:guide id="32" orient="horz" pos="1716">
          <p15:clr>
            <a:srgbClr val="9AA0A6"/>
          </p15:clr>
        </p15:guide>
        <p15:guide id="33" orient="horz" pos="1812">
          <p15:clr>
            <a:srgbClr val="9AA0A6"/>
          </p15:clr>
        </p15:guide>
        <p15:guide id="34" orient="horz" pos="1908">
          <p15:clr>
            <a:srgbClr val="9AA0A6"/>
          </p15:clr>
        </p15:guide>
        <p15:guide id="35" orient="horz" pos="2004">
          <p15:clr>
            <a:srgbClr val="9AA0A6"/>
          </p15:clr>
        </p15:guide>
        <p15:guide id="36" orient="horz" pos="2100">
          <p15:clr>
            <a:srgbClr val="9AA0A6"/>
          </p15:clr>
        </p15:guide>
        <p15:guide id="37" orient="horz" pos="2196">
          <p15:clr>
            <a:srgbClr val="9AA0A6"/>
          </p15:clr>
        </p15:guide>
        <p15:guide id="38" orient="horz" pos="2292">
          <p15:clr>
            <a:srgbClr val="9AA0A6"/>
          </p15:clr>
        </p15:guide>
        <p15:guide id="39" orient="horz" pos="2388">
          <p15:clr>
            <a:srgbClr val="9AA0A6"/>
          </p15:clr>
        </p15:guide>
        <p15:guide id="40" orient="horz" pos="2484">
          <p15:clr>
            <a:srgbClr val="9AA0A6"/>
          </p15:clr>
        </p15:guide>
        <p15:guide id="41" orient="horz" pos="2580">
          <p15:clr>
            <a:srgbClr val="9AA0A6"/>
          </p15:clr>
        </p15:guide>
        <p15:guide id="42" orient="horz" pos="2676">
          <p15:clr>
            <a:srgbClr val="9AA0A6"/>
          </p15:clr>
        </p15:guide>
        <p15:guide id="43" orient="horz" pos="2772">
          <p15:clr>
            <a:srgbClr val="9AA0A6"/>
          </p15:clr>
        </p15:guide>
        <p15:guide id="44" orient="horz" pos="2868">
          <p15:clr>
            <a:srgbClr val="9AA0A6"/>
          </p15:clr>
        </p15:guide>
        <p15:guide id="45" orient="horz" pos="2964">
          <p15:clr>
            <a:srgbClr val="9AA0A6"/>
          </p15:clr>
        </p15:guide>
        <p15:guide id="46" orient="horz" pos="3060">
          <p15:clr>
            <a:srgbClr val="9AA0A6"/>
          </p15:clr>
        </p15:guide>
        <p15:guide id="47" orient="horz" pos="315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AC57E51-ABCB-4F2C-AD1B-5C7840A0F715}">
  <a:tblStyle styleId="{DAC57E51-ABCB-4F2C-AD1B-5C7840A0F7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16" autoAdjust="0"/>
  </p:normalViewPr>
  <p:slideViewPr>
    <p:cSldViewPr snapToGrid="0">
      <p:cViewPr>
        <p:scale>
          <a:sx n="90" d="100"/>
          <a:sy n="90" d="100"/>
        </p:scale>
        <p:origin x="53" y="-58"/>
      </p:cViewPr>
      <p:guideLst>
        <p:guide orient="horz" pos="1620"/>
        <p:guide orient="horz" pos="1716"/>
        <p:guide orient="horz" pos="1812"/>
        <p:guide orient="horz" pos="1908"/>
        <p:guide orient="horz" pos="2004"/>
        <p:guide orient="horz" pos="2100"/>
        <p:guide orient="horz" pos="2196"/>
        <p:guide orient="horz" pos="2292"/>
        <p:guide orient="horz" pos="2388"/>
        <p:guide orient="horz" pos="2484"/>
        <p:guide orient="horz" pos="2580"/>
        <p:guide orient="horz" pos="2676"/>
        <p:guide orient="horz" pos="2772"/>
        <p:guide orient="horz" pos="2868"/>
        <p:guide orient="horz" pos="2964"/>
        <p:guide orient="horz" pos="3060"/>
        <p:guide orient="horz" pos="3156"/>
        <p:guide pos="2880"/>
        <p:guide pos="2976"/>
        <p:guide pos="3072"/>
        <p:guide pos="3168"/>
        <p:guide pos="3264"/>
        <p:guide pos="3360"/>
        <p:guide pos="3456"/>
        <p:guide pos="3552"/>
        <p:guide pos="3648"/>
        <p:guide pos="3744"/>
        <p:guide pos="3840"/>
        <p:guide pos="3936"/>
        <p:guide pos="4032"/>
        <p:guide pos="4128"/>
        <p:guide pos="4224"/>
        <p:guide pos="4320"/>
        <p:guide pos="4416"/>
        <p:guide pos="4512"/>
        <p:guide pos="4608"/>
        <p:guide pos="4704"/>
        <p:guide pos="4800"/>
        <p:guide pos="4896"/>
        <p:guide pos="4992"/>
        <p:guide pos="5088"/>
        <p:guide pos="5184"/>
        <p:guide pos="5280"/>
        <p:guide pos="5376"/>
        <p:guide pos="5472"/>
        <p:guide pos="5568"/>
        <p:guide pos="56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05549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Simplified Arabic" panose="02020603050405020304" pitchFamily="18" charset="-78"/>
        <a:ea typeface="Simplified Arabic" panose="02020603050405020304" pitchFamily="18" charset="-78"/>
        <a:cs typeface="Simplified Arabic" panose="02020603050405020304" pitchFamily="18" charset="-78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ar-EG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3394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75417729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6075417729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ar-EG" dirty="0">
              <a:solidFill>
                <a:schemeClr val="dk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5340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ar-EG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335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SA" sz="9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863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075417729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075417729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EG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8301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09332b3d4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609332b3d4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ar-EG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2753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075417729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6075417729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ar-SA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1043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ar-EG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359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75417729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6075417729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r" rtl="1">
              <a:spcBef>
                <a:spcPts val="600"/>
              </a:spcBef>
              <a:spcAft>
                <a:spcPts val="0"/>
              </a:spcAft>
              <a:buSzPts val="1200"/>
              <a:buFont typeface="Avenir"/>
              <a:buChar char="➔"/>
            </a:pPr>
            <a:endParaRPr lang="ar-EG" sz="1200" b="1" dirty="0"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294487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00897ba1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600897ba1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ar-EG" dirty="0">
              <a:solidFill>
                <a:schemeClr val="dk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6302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075417729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6075417729_0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ar-EG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240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PS Powerpoint Templat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21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  <a:defRPr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3815840" y="4083900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oogle Shape;14;p2" descr="BPS Ma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07400" y="631201"/>
            <a:ext cx="5039125" cy="50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Avenir"/>
              <a:buNone/>
              <a:defRPr sz="2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2314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21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4303650" y="0"/>
            <a:ext cx="536700" cy="886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3593400" y="208667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none" strike="noStrike" cap="none" dirty="0">
                <a:solidFill>
                  <a:schemeClr val="l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sym typeface="Arial"/>
              </a:rPr>
              <a:t>"</a:t>
            </a:r>
            <a:endParaRPr lang="ar-EG" sz="6000" b="1" i="0" u="none" strike="noStrike" cap="none" dirty="0">
              <a:solidFill>
                <a:schemeClr val="lt1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1616475" y="1393325"/>
            <a:ext cx="5911200" cy="30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6445025" y="303625"/>
            <a:ext cx="23673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PS Powerpoint Template 1">
  <p:cSld name="TITLE_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  <a:defRPr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747200" y="2787000"/>
            <a:ext cx="1296900" cy="12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994225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Avenir"/>
              <a:buNone/>
              <a:defRPr sz="2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None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 1">
  <p:cSld name="TITLE_ONLY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6600">
              <a:alpha val="6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 b="1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>
  <p:cSld name="BLANK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6600">
              <a:alpha val="6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 1">
  <p:cSld name="BLANK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pic>
        <p:nvPicPr>
          <p:cNvPr id="18" name="Google Shape;18;p3" descr="BPS Ma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2224" y="3628449"/>
            <a:ext cx="1059750" cy="10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ITLE_AND_TWO_COLUMNS_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23" name="Google Shape;23;p5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00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None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>
  <p:cSld name="TITLE_AND_BODY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Font typeface="Avenir"/>
              <a:buNone/>
              <a:defRPr sz="3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None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3" name="Google Shape;53;p8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210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8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1">
  <p:cSld name="TITLE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Font typeface="Avenir"/>
              <a:buNone/>
              <a:defRPr sz="3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None/>
              <a:defRPr sz="14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 1">
  <p:cSld name="TITLE_AND_TWO_COLUMNS_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implified Arabic" panose="02020603050405020304" pitchFamily="18" charset="-78"/>
              <a:ea typeface="Arial"/>
              <a:cs typeface="Simplified Arabic" panose="02020603050405020304" pitchFamily="18" charset="-78"/>
              <a:sym typeface="Arial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3468200" y="1014375"/>
            <a:ext cx="52188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://www.bostonpublicschool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YZMcbpIp7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ctrTitle"/>
          </p:nvPr>
        </p:nvSpPr>
        <p:spPr>
          <a:xfrm>
            <a:off x="2971576" y="2471910"/>
            <a:ext cx="6033499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 sz="3000" dirty="0" smtClean="0">
                <a:latin typeface="Simplified Arabic" panose="02020603050405020304" pitchFamily="18" charset="-78"/>
                <a:cs typeface="Simplified Arabic" panose="02020603050405020304" pitchFamily="18" charset="-78"/>
                <a:sym typeface="Montserrat"/>
              </a:rPr>
              <a:t>الخطة </a:t>
            </a:r>
            <a:r>
              <a:rPr lang="ar-SA" sz="30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  <a:sym typeface="Montserrat"/>
              </a:rPr>
              <a:t>الإستراتيجية</a:t>
            </a:r>
            <a:r>
              <a:rPr lang="ar-SA" sz="3000" dirty="0" smtClean="0">
                <a:latin typeface="Simplified Arabic" panose="02020603050405020304" pitchFamily="18" charset="-78"/>
                <a:cs typeface="Simplified Arabic" panose="02020603050405020304" pitchFamily="18" charset="-78"/>
                <a:sym typeface="Montserrat"/>
              </a:rPr>
              <a:t> للإدارة التعليمية</a:t>
            </a:r>
            <a:r>
              <a:rPr lang="en" sz="3000" dirty="0" smtClean="0">
                <a:latin typeface="Simplified Arabic" panose="02020603050405020304" pitchFamily="18" charset="-78"/>
                <a:cs typeface="Simplified Arabic" panose="02020603050405020304" pitchFamily="18" charset="-78"/>
                <a:sym typeface="Montserrat"/>
              </a:rPr>
              <a:t> </a:t>
            </a:r>
            <a:endParaRPr lang="ar-EG" sz="3000" dirty="0">
              <a:latin typeface="Simplified Arabic" panose="02020603050405020304" pitchFamily="18" charset="-78"/>
              <a:ea typeface="Montserrat"/>
              <a:cs typeface="Simplified Arabic" panose="02020603050405020304" pitchFamily="18" charset="-78"/>
              <a:sym typeface="Montserrat"/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000" dirty="0">
                <a:latin typeface="Simplified Arabic" panose="02020603050405020304" pitchFamily="18" charset="-78"/>
                <a:cs typeface="Simplified Arabic" panose="02020603050405020304" pitchFamily="18" charset="-78"/>
                <a:sym typeface="Montserrat"/>
              </a:rPr>
              <a:t>2019-2024</a:t>
            </a:r>
            <a:endParaRPr lang="ar-EG" sz="3000" dirty="0">
              <a:latin typeface="Simplified Arabic" panose="02020603050405020304" pitchFamily="18" charset="-78"/>
              <a:ea typeface="Montserrat"/>
              <a:cs typeface="Simplified Arabic" panose="02020603050405020304" pitchFamily="18" charset="-78"/>
              <a:sym typeface="Montserrat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ctrTitle"/>
          </p:nvPr>
        </p:nvSpPr>
        <p:spPr>
          <a:xfrm>
            <a:off x="3025445" y="4232015"/>
            <a:ext cx="54648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 sz="1800" b="0" dirty="0" smtClean="0">
                <a:latin typeface="Simplified Arabic" panose="02020603050405020304" pitchFamily="18" charset="-78"/>
                <a:cs typeface="Simplified Arabic" panose="02020603050405020304" pitchFamily="18" charset="-78"/>
                <a:sym typeface="Montserrat"/>
              </a:rPr>
              <a:t>مديرة الإدارة التعليمية</a:t>
            </a:r>
            <a:r>
              <a:rPr lang="en" sz="1800" b="0" dirty="0" smtClean="0">
                <a:latin typeface="Simplified Arabic" panose="02020603050405020304" pitchFamily="18" charset="-78"/>
                <a:cs typeface="Simplified Arabic" panose="02020603050405020304" pitchFamily="18" charset="-78"/>
                <a:sym typeface="Montserrat"/>
              </a:rPr>
              <a:t>:</a:t>
            </a:r>
            <a:r>
              <a:rPr lang="ar-EG" sz="1800" b="0" dirty="0" smtClean="0">
                <a:latin typeface="Simplified Arabic" panose="02020603050405020304" pitchFamily="18" charset="-78"/>
                <a:cs typeface="Simplified Arabic" panose="02020603050405020304" pitchFamily="18" charset="-78"/>
                <a:sym typeface="Montserrat"/>
              </a:rPr>
              <a:t> د. </a:t>
            </a:r>
            <a:r>
              <a:rPr lang="ar-SA" sz="1800" b="0" dirty="0" smtClean="0">
                <a:latin typeface="Simplified Arabic" panose="02020603050405020304" pitchFamily="18" charset="-78"/>
                <a:cs typeface="Simplified Arabic" panose="02020603050405020304" pitchFamily="18" charset="-78"/>
                <a:sym typeface="Montserrat"/>
              </a:rPr>
              <a:t>بريندا كاسيليوس</a:t>
            </a:r>
            <a:endParaRPr lang="ar-EG" sz="1800" b="0" dirty="0">
              <a:latin typeface="Simplified Arabic" panose="02020603050405020304" pitchFamily="18" charset="-78"/>
              <a:ea typeface="Montserrat"/>
              <a:cs typeface="Simplified Arabic" panose="02020603050405020304" pitchFamily="18" charset="-78"/>
              <a:sym typeface="Montserrat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0250" y="3177650"/>
            <a:ext cx="1201326" cy="61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ctrTitle" idx="4294967295"/>
          </p:nvPr>
        </p:nvSpPr>
        <p:spPr>
          <a:xfrm>
            <a:off x="3516675" y="278745"/>
            <a:ext cx="58815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r>
              <a:rPr lang="ar-SA" sz="3000" dirty="0" smtClean="0">
                <a:solidFill>
                  <a:srgbClr val="FF6600"/>
                </a:solidFill>
                <a:latin typeface="Montserrat"/>
                <a:sym typeface="Montserrat"/>
              </a:rPr>
              <a:t>إجراء مناقشات في مجموعات صغيرة العدد</a:t>
            </a:r>
            <a:endParaRPr lang="ar-EG" sz="3000" b="1" i="0" u="none" strike="noStrike" cap="none" dirty="0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lang="ar-EG" sz="3600" b="1" i="0" u="none" strike="noStrike" cap="none" dirty="0">
              <a:solidFill>
                <a:srgbClr val="0000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786275" y="1037100"/>
            <a:ext cx="74097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التعليمات</a:t>
            </a:r>
            <a:r>
              <a:rPr lang="en" sz="1800" b="1" dirty="0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: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EG"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انضموا إلى مجموعة المناقشة الخاصة بكم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.  </a:t>
            </a:r>
            <a:r>
              <a:rPr lang="ar-SA" sz="1800" dirty="0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ناقشوا الأسئلة التالية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. </a:t>
            </a:r>
            <a:r>
              <a:rPr lang="ar-SA" sz="1800" dirty="0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اختاروا ممثلاً يستعرض نقطة واحدة لكل سؤال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. </a:t>
            </a:r>
            <a:endParaRPr lang="ar-EG"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 lang="ar-EG" sz="1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الأسئلة</a:t>
            </a:r>
            <a:r>
              <a:rPr lang="en" sz="1800" b="1" dirty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:</a:t>
            </a:r>
            <a:endParaRPr lang="ar-EG"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AutoNum type="arabicPeriod"/>
            </a:pPr>
            <a:r>
              <a:rPr lang="ar-SA" sz="1800" dirty="0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هل هذه هي الأهداف </a:t>
            </a:r>
            <a:r>
              <a:rPr lang="ar-SA" sz="1800" dirty="0" err="1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الإستراتيجية</a:t>
            </a:r>
            <a:r>
              <a:rPr lang="ar-SA" sz="1800" dirty="0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 الصحيحة؟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 </a:t>
            </a:r>
            <a:r>
              <a:rPr lang="ar-SA" sz="1800" dirty="0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ما هي الأهداف </a:t>
            </a:r>
            <a:r>
              <a:rPr lang="ar-SA" sz="1800" dirty="0" err="1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الإستراتيجية</a:t>
            </a:r>
            <a:r>
              <a:rPr lang="ar-SA" sz="1800" dirty="0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 الناقصة؟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 </a:t>
            </a:r>
            <a:r>
              <a:rPr lang="ar-SA" sz="1800" dirty="0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هل يجب علينا إزالة أي هدف من هذه الأهداف؟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 </a:t>
            </a:r>
            <a:endParaRPr lang="ar-EG"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AutoNum type="arabicPeriod"/>
            </a:pPr>
            <a:r>
              <a:rPr lang="ar-SA" sz="1800" dirty="0" smtClean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بناءً على هذه المجالات، ما هو نوع البرامج والفرص والدعم المطلوب لتحقيق رؤيتكم للمدارس عالية الجودة</a:t>
            </a:r>
            <a:r>
              <a:rPr lang="ar-SA" sz="1800" dirty="0">
                <a:solidFill>
                  <a:schemeClr val="lt1"/>
                </a:solidFill>
                <a:latin typeface="Open Sans"/>
                <a:cs typeface="Simplified Arabic" panose="02020603050405020304" pitchFamily="18" charset="-78"/>
                <a:sym typeface="Open Sans"/>
              </a:rPr>
              <a:t>؟</a:t>
            </a:r>
            <a:endParaRPr lang="ar-EG"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 lang="ar-EG"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 lang="ar-E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/>
        </p:nvSpPr>
        <p:spPr>
          <a:xfrm>
            <a:off x="1996500" y="3627900"/>
            <a:ext cx="48615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ctrTitle"/>
          </p:nvPr>
        </p:nvSpPr>
        <p:spPr>
          <a:xfrm>
            <a:off x="3185400" y="3820650"/>
            <a:ext cx="5821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uFill>
                  <a:noFill/>
                </a:uFill>
                <a:hlinkClick r:id="rId4"/>
              </a:rPr>
              <a:t>www.bostonpublicschools.org</a:t>
            </a:r>
            <a:endParaRPr lang="ar-EG" sz="1800">
              <a:solidFill>
                <a:srgbClr val="FFFFFF"/>
              </a:solidFill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communityengagement@bostonpublicschools.org</a:t>
            </a:r>
            <a:endParaRPr lang="ar-EG" sz="1800"/>
          </a:p>
        </p:txBody>
      </p:sp>
      <p:pic>
        <p:nvPicPr>
          <p:cNvPr id="275" name="Google Shape;27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0250" y="3177650"/>
            <a:ext cx="1201326" cy="6105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0"/>
          <p:cNvSpPr txBox="1"/>
          <p:nvPr/>
        </p:nvSpPr>
        <p:spPr>
          <a:xfrm>
            <a:off x="3805200" y="225400"/>
            <a:ext cx="3667200" cy="2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rgbClr val="FF6600"/>
                </a:solidFill>
                <a:latin typeface="Montserrat"/>
                <a:cs typeface="Simplified Arabic" panose="02020603050405020304" pitchFamily="18" charset="-78"/>
                <a:sym typeface="Montserrat"/>
              </a:rPr>
              <a:t>البهجة</a:t>
            </a:r>
            <a:endParaRPr lang="ar-EG" sz="2400" b="1" dirty="0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rgbClr val="FFFFFF"/>
                </a:solidFill>
                <a:latin typeface="Montserrat"/>
                <a:cs typeface="Simplified Arabic" panose="02020603050405020304" pitchFamily="18" charset="-78"/>
                <a:sym typeface="Montserrat"/>
              </a:rPr>
              <a:t>الاتحاد</a:t>
            </a:r>
            <a:endParaRPr lang="ar-EG"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rgbClr val="FF6600"/>
                </a:solidFill>
                <a:latin typeface="Montserrat"/>
                <a:cs typeface="Simplified Arabic" panose="02020603050405020304" pitchFamily="18" charset="-78"/>
                <a:sym typeface="Montserrat"/>
              </a:rPr>
              <a:t>الاندماج</a:t>
            </a:r>
            <a:endParaRPr lang="ar-EG" sz="2400" b="1" dirty="0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rgbClr val="FFFFFF"/>
                </a:solidFill>
                <a:latin typeface="Montserrat"/>
                <a:cs typeface="Simplified Arabic" panose="02020603050405020304" pitchFamily="18" charset="-78"/>
                <a:sym typeface="Montserrat"/>
              </a:rPr>
              <a:t>التعاون</a:t>
            </a:r>
            <a:endParaRPr lang="ar-EG"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rgbClr val="FF6600"/>
                </a:solidFill>
                <a:latin typeface="Montserrat"/>
                <a:cs typeface="Simplified Arabic" panose="02020603050405020304" pitchFamily="18" charset="-78"/>
                <a:sym typeface="Montserrat"/>
              </a:rPr>
              <a:t>المساواة</a:t>
            </a:r>
            <a:endParaRPr lang="ar-EG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ar-SA" sz="3000" dirty="0" smtClean="0">
                <a:latin typeface="Montserrat"/>
                <a:cs typeface="+mj-cs"/>
                <a:sym typeface="Montserrat"/>
              </a:rPr>
              <a:t>جدول الأعمال</a:t>
            </a:r>
            <a:r>
              <a:rPr lang="en" sz="3000" dirty="0" smtClean="0">
                <a:latin typeface="Montserrat"/>
                <a:cs typeface="+mj-cs"/>
                <a:sym typeface="Montserrat"/>
              </a:rPr>
              <a:t> </a:t>
            </a:r>
            <a:endParaRPr lang="ar-EG" sz="3000" dirty="0">
              <a:latin typeface="Montserrat"/>
              <a:ea typeface="Montserrat"/>
              <a:cs typeface="+mj-cs"/>
              <a:sym typeface="Montserrat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113575" y="1327950"/>
            <a:ext cx="4478100" cy="2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ar-EG" b="1" dirty="0">
              <a:solidFill>
                <a:srgbClr val="E97135"/>
              </a:solidFill>
              <a:cs typeface="+mj-cs"/>
            </a:endParaRPr>
          </a:p>
          <a:p>
            <a:pPr marL="457200" lvl="0" indent="-342900" algn="just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ar-SA" b="1" dirty="0" smtClean="0">
                <a:solidFill>
                  <a:srgbClr val="E97135"/>
                </a:solidFill>
                <a:cs typeface="+mj-cs"/>
              </a:rPr>
              <a:t>ترحيب ومقدمة</a:t>
            </a:r>
            <a:r>
              <a:rPr lang="en" b="1" dirty="0" smtClean="0">
                <a:solidFill>
                  <a:srgbClr val="E97135"/>
                </a:solidFill>
                <a:cs typeface="+mj-cs"/>
              </a:rPr>
              <a:t> </a:t>
            </a:r>
            <a:endParaRPr lang="ar-EG" b="1" dirty="0">
              <a:solidFill>
                <a:srgbClr val="E97135"/>
              </a:solidFill>
              <a:cs typeface="+mj-cs"/>
            </a:endParaRPr>
          </a:p>
          <a:p>
            <a:pPr marL="457200" lvl="0" indent="-34290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ar-SA" b="1" dirty="0" smtClean="0">
                <a:solidFill>
                  <a:srgbClr val="E97135"/>
                </a:solidFill>
                <a:cs typeface="+mj-cs"/>
              </a:rPr>
              <a:t>عرض رسالة د</a:t>
            </a:r>
            <a:r>
              <a:rPr lang="en" b="1" dirty="0" smtClean="0">
                <a:solidFill>
                  <a:srgbClr val="E97135"/>
                </a:solidFill>
                <a:cs typeface="+mj-cs"/>
              </a:rPr>
              <a:t>. </a:t>
            </a:r>
            <a:r>
              <a:rPr lang="ar-SA" b="1" dirty="0" smtClean="0">
                <a:solidFill>
                  <a:srgbClr val="E97135"/>
                </a:solidFill>
                <a:cs typeface="+mj-cs"/>
              </a:rPr>
              <a:t>كاسيليوس </a:t>
            </a:r>
            <a:r>
              <a:rPr lang="en" b="1" dirty="0" smtClean="0">
                <a:solidFill>
                  <a:srgbClr val="E97135"/>
                </a:solidFill>
                <a:cs typeface="+mj-cs"/>
              </a:rPr>
              <a:t>)</a:t>
            </a:r>
            <a:r>
              <a:rPr lang="ar-SA" b="1" dirty="0" smtClean="0">
                <a:solidFill>
                  <a:srgbClr val="E97135"/>
                </a:solidFill>
                <a:cs typeface="+mj-cs"/>
              </a:rPr>
              <a:t>مقطع فيديو</a:t>
            </a:r>
            <a:r>
              <a:rPr lang="en" b="1" dirty="0" smtClean="0">
                <a:solidFill>
                  <a:srgbClr val="E97135"/>
                </a:solidFill>
                <a:cs typeface="+mj-cs"/>
              </a:rPr>
              <a:t>( </a:t>
            </a:r>
            <a:endParaRPr lang="ar-EG" b="1" dirty="0">
              <a:solidFill>
                <a:srgbClr val="E97135"/>
              </a:solidFill>
              <a:cs typeface="+mj-cs"/>
            </a:endParaRPr>
          </a:p>
          <a:p>
            <a:pPr marL="457200" lvl="0" indent="-34290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ar-SA" b="1" dirty="0" smtClean="0">
                <a:solidFill>
                  <a:srgbClr val="E97135"/>
                </a:solidFill>
                <a:cs typeface="+mj-cs"/>
              </a:rPr>
              <a:t>نظرة عامة على الخطة الاستراتيجية للإدارة التعليمية وتطلعاتها وأولوياتها</a:t>
            </a:r>
            <a:r>
              <a:rPr lang="en" b="1" dirty="0" smtClean="0">
                <a:solidFill>
                  <a:srgbClr val="E97135"/>
                </a:solidFill>
                <a:cs typeface="+mj-cs"/>
              </a:rPr>
              <a:t> </a:t>
            </a:r>
            <a:endParaRPr lang="ar-EG" b="1" dirty="0">
              <a:solidFill>
                <a:srgbClr val="E97135"/>
              </a:solidFill>
              <a:cs typeface="+mj-cs"/>
            </a:endParaRPr>
          </a:p>
          <a:p>
            <a:pPr marL="457200" lvl="0" indent="-34290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ar-SA" b="1" dirty="0" smtClean="0">
                <a:solidFill>
                  <a:srgbClr val="E97135"/>
                </a:solidFill>
                <a:cs typeface="+mj-cs"/>
              </a:rPr>
              <a:t>إجراء مناقشات في مجموعات صغيرة العدد</a:t>
            </a:r>
            <a:r>
              <a:rPr lang="en" b="1" dirty="0" smtClean="0">
                <a:solidFill>
                  <a:srgbClr val="E97135"/>
                </a:solidFill>
                <a:cs typeface="+mj-cs"/>
              </a:rPr>
              <a:t> </a:t>
            </a:r>
            <a:endParaRPr lang="ar-EG" b="1" dirty="0">
              <a:solidFill>
                <a:srgbClr val="E97135"/>
              </a:solidFill>
              <a:cs typeface="+mj-cs"/>
            </a:endParaRPr>
          </a:p>
          <a:p>
            <a:pPr marL="457200" lvl="0" indent="-34290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ar-SA" b="1" dirty="0" smtClean="0">
                <a:solidFill>
                  <a:srgbClr val="E97135"/>
                </a:solidFill>
                <a:cs typeface="+mj-cs"/>
              </a:rPr>
              <a:t>الختام والخطوات التالية</a:t>
            </a:r>
            <a:endParaRPr lang="ar-EG" b="1" dirty="0">
              <a:solidFill>
                <a:srgbClr val="E97135"/>
              </a:solidFill>
              <a:cs typeface="+mj-cs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b="0">
                <a:latin typeface="Montserrat"/>
                <a:ea typeface="Montserrat"/>
                <a:cs typeface="Montserrat"/>
                <a:sym typeface="Montserrat"/>
              </a:rPr>
              <a:t>2</a:t>
            </a:fld>
            <a:endParaRPr lang="ar-EG" b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ar-SA" sz="1400" dirty="0" smtClean="0">
                <a:solidFill>
                  <a:srgbClr val="0066CC"/>
                </a:solidFill>
                <a:latin typeface="Montserrat"/>
                <a:cs typeface="+mj-cs"/>
                <a:sym typeface="Montserrat"/>
              </a:rPr>
              <a:t>إدارة مدارس بوسطن العامة التعليمية</a:t>
            </a:r>
            <a:endParaRPr lang="ar-EG" sz="1400" dirty="0">
              <a:solidFill>
                <a:srgbClr val="0066CC"/>
              </a:solidFill>
              <a:latin typeface="Montserrat"/>
              <a:ea typeface="Montserrat"/>
              <a:cs typeface="+mj-cs"/>
              <a:sym typeface="Montserrat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4760075" y="0"/>
            <a:ext cx="4251600" cy="4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sz="2400" b="1" u="sng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sym typeface="Avenir"/>
              </a:rPr>
              <a:t>الأهداف</a:t>
            </a:r>
            <a:r>
              <a:rPr lang="en" sz="2400" b="1" u="sng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sym typeface="Avenir"/>
              </a:rPr>
              <a:t>: </a:t>
            </a:r>
            <a:endParaRPr lang="ar-EG" sz="2400" b="1" u="sng" dirty="0" smtClean="0">
              <a:solidFill>
                <a:srgbClr val="FFFFFF"/>
              </a:solidFill>
              <a:latin typeface="Simplified Arabic" panose="02020603050405020304" pitchFamily="18" charset="-78"/>
              <a:ea typeface="Avenir"/>
              <a:cs typeface="Simplified Arabic" panose="02020603050405020304" pitchFamily="18" charset="-78"/>
              <a:sym typeface="Avenir"/>
            </a:endParaRPr>
          </a:p>
          <a:p>
            <a:pPr marL="457200" lvl="0" indent="-368300" algn="just" rtl="1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nir"/>
              <a:buChar char="●"/>
            </a:pPr>
            <a:r>
              <a:rPr lang="ar-SA" sz="2400" b="1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sym typeface="Avenir"/>
              </a:rPr>
              <a:t>استعراض تطلعات إدارة مدارس بوسطن العامة التعليمية وأولوياتها</a:t>
            </a:r>
            <a:r>
              <a:rPr lang="en" sz="2400" b="1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sym typeface="Avenir"/>
              </a:rPr>
              <a:t>.</a:t>
            </a:r>
            <a:endParaRPr lang="ar-EG" sz="2400" b="1" dirty="0" smtClean="0">
              <a:solidFill>
                <a:srgbClr val="FFFFFF"/>
              </a:solidFill>
              <a:latin typeface="Simplified Arabic" panose="02020603050405020304" pitchFamily="18" charset="-78"/>
              <a:ea typeface="Avenir"/>
              <a:cs typeface="Simplified Arabic" panose="02020603050405020304" pitchFamily="18" charset="-78"/>
              <a:sym typeface="Avenir"/>
            </a:endParaRPr>
          </a:p>
          <a:p>
            <a:pPr marL="457200" lvl="0" indent="-368300" algn="just" rtl="1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nir"/>
              <a:buChar char="●"/>
            </a:pPr>
            <a:r>
              <a:rPr lang="ar-SA" sz="2400" b="1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sym typeface="Avenir"/>
              </a:rPr>
              <a:t>جمع</a:t>
            </a:r>
            <a:r>
              <a:rPr lang="en" sz="2400" b="1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sym typeface="Avenir"/>
              </a:rPr>
              <a:t> </a:t>
            </a:r>
            <a:r>
              <a:rPr lang="ar-SA" sz="2400" b="1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sym typeface="Avenir"/>
              </a:rPr>
              <a:t>المعلومات والتعليقات لتطوير القيم والأهداف والأولويات المشتركة</a:t>
            </a:r>
            <a:r>
              <a:rPr lang="en" sz="2400" b="1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sym typeface="Avenir"/>
              </a:rPr>
              <a:t>.</a:t>
            </a:r>
            <a:endParaRPr lang="ar-EG" sz="2400" b="1" dirty="0" smtClean="0">
              <a:solidFill>
                <a:srgbClr val="FFFFFF"/>
              </a:solidFill>
              <a:latin typeface="Simplified Arabic" panose="02020603050405020304" pitchFamily="18" charset="-78"/>
              <a:ea typeface="Avenir"/>
              <a:cs typeface="Simplified Arabic" panose="02020603050405020304" pitchFamily="18" charset="-78"/>
              <a:sym typeface="Avenir"/>
            </a:endParaRPr>
          </a:p>
          <a:p>
            <a:pPr marL="914400" lvl="0" indent="0" algn="l" rtl="1">
              <a:spcBef>
                <a:spcPts val="1000"/>
              </a:spcBef>
              <a:spcAft>
                <a:spcPts val="0"/>
              </a:spcAft>
              <a:buNone/>
            </a:pPr>
            <a:endParaRPr lang="ar-EG" sz="2400" b="1" dirty="0" smtClean="0">
              <a:solidFill>
                <a:srgbClr val="FFFFFF"/>
              </a:solidFill>
              <a:latin typeface="Simplified Arabic" panose="02020603050405020304" pitchFamily="18" charset="-78"/>
              <a:ea typeface="Avenir"/>
              <a:cs typeface="Simplified Arabic" panose="02020603050405020304" pitchFamily="18" charset="-78"/>
              <a:sym typeface="Avenir"/>
            </a:endParaRPr>
          </a:p>
          <a:p>
            <a:pPr marL="914400" lvl="0" indent="0" algn="l" rtl="1">
              <a:spcBef>
                <a:spcPts val="1000"/>
              </a:spcBef>
              <a:spcAft>
                <a:spcPts val="1000"/>
              </a:spcAft>
              <a:buNone/>
            </a:pPr>
            <a:endParaRPr lang="ar-EG" sz="2400" b="1" dirty="0">
              <a:solidFill>
                <a:srgbClr val="FFFFFF"/>
              </a:solidFill>
              <a:latin typeface="Simplified Arabic" panose="02020603050405020304" pitchFamily="18" charset="-78"/>
              <a:ea typeface="Avenir"/>
              <a:cs typeface="Simplified Arabic" panose="02020603050405020304" pitchFamily="18" charset="-78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 descr="استعراض مجلس (BSAC) والسيدة/ كاسيليوس، مديرة الإدارة التعليمية، القيم الأساسية للإدارة التعليمية (BPS). مفهوم &quot;J.U.I.C.E.&quot;" title="المجلس الاستشاري لطلاب بوسطن (BSAC) والقيم الأساسية للإدارة التعليمية (BPS)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1359" y="1029636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3297500" y="1165742"/>
            <a:ext cx="2540100" cy="2540100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157" name="Google Shape;157;p23"/>
          <p:cNvGrpSpPr/>
          <p:nvPr/>
        </p:nvGrpSpPr>
        <p:grpSpPr>
          <a:xfrm>
            <a:off x="1352073" y="1315125"/>
            <a:ext cx="2260396" cy="669600"/>
            <a:chOff x="1352073" y="1315125"/>
            <a:chExt cx="2260396" cy="669600"/>
          </a:xfrm>
        </p:grpSpPr>
        <p:cxnSp>
          <p:nvCxnSpPr>
            <p:cNvPr id="158" name="Google Shape;158;p23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A1C3FA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59" name="Google Shape;159;p23"/>
            <p:cNvSpPr txBox="1"/>
            <p:nvPr/>
          </p:nvSpPr>
          <p:spPr>
            <a:xfrm>
              <a:off x="1352073" y="1315125"/>
              <a:ext cx="18240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2400" b="1" dirty="0" smtClean="0">
                  <a:solidFill>
                    <a:srgbClr val="E97135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3. </a:t>
              </a:r>
              <a:r>
                <a:rPr lang="ar-SA" sz="2400" b="1" dirty="0" smtClean="0">
                  <a:solidFill>
                    <a:srgbClr val="E97135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التعبير عن رأي المجتمع</a:t>
              </a:r>
              <a:endParaRPr lang="ar-EG" sz="2400" b="1" dirty="0">
                <a:solidFill>
                  <a:srgbClr val="E971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ar-EG"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ar-EG" sz="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ar-EG"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0" name="Google Shape;160;p23"/>
          <p:cNvGrpSpPr/>
          <p:nvPr/>
        </p:nvGrpSpPr>
        <p:grpSpPr>
          <a:xfrm>
            <a:off x="5517319" y="1315125"/>
            <a:ext cx="2384906" cy="669600"/>
            <a:chOff x="5517319" y="1315125"/>
            <a:chExt cx="2384906" cy="669600"/>
          </a:xfrm>
        </p:grpSpPr>
        <p:cxnSp>
          <p:nvCxnSpPr>
            <p:cNvPr id="161" name="Google Shape;161;p23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944A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62" name="Google Shape;162;p23"/>
            <p:cNvSpPr txBox="1"/>
            <p:nvPr/>
          </p:nvSpPr>
          <p:spPr>
            <a:xfrm>
              <a:off x="5962125" y="1315125"/>
              <a:ext cx="1940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2400" b="1" dirty="0" smtClean="0">
                  <a:solidFill>
                    <a:srgbClr val="E97135"/>
                  </a:solidFill>
                  <a:latin typeface="Roboto"/>
                  <a:cs typeface="+mj-cs"/>
                  <a:sym typeface="Roboto"/>
                </a:rPr>
                <a:t>1. </a:t>
              </a:r>
              <a:r>
                <a:rPr lang="en" sz="2400" b="1" dirty="0" smtClean="0">
                  <a:solidFill>
                    <a:srgbClr val="E97135"/>
                  </a:solidFill>
                  <a:latin typeface="Roboto"/>
                  <a:cs typeface="+mj-cs"/>
                  <a:sym typeface="Roboto"/>
                </a:rPr>
                <a:t> </a:t>
              </a:r>
              <a:r>
                <a:rPr lang="ar-SA" sz="2400" b="1" dirty="0" smtClean="0">
                  <a:solidFill>
                    <a:srgbClr val="E97135"/>
                  </a:solidFill>
                  <a:latin typeface="Roboto"/>
                  <a:cs typeface="+mj-cs"/>
                  <a:sym typeface="Roboto"/>
                </a:rPr>
                <a:t>إدراج مختلف المجموعات</a:t>
              </a:r>
              <a:endParaRPr lang="ar-EG" sz="2400" b="1" dirty="0">
                <a:solidFill>
                  <a:srgbClr val="E97135"/>
                </a:solidFill>
                <a:latin typeface="Roboto"/>
                <a:ea typeface="Roboto"/>
                <a:cs typeface="+mj-cs"/>
                <a:sym typeface="Roboto"/>
              </a:endParaRPr>
            </a:p>
            <a:p>
              <a:pPr marL="0" lvl="0" indent="0" algn="l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ar-EG" sz="800" b="1" dirty="0">
                <a:latin typeface="Roboto"/>
                <a:ea typeface="Roboto"/>
                <a:cs typeface="+mj-cs"/>
                <a:sym typeface="Roboto"/>
              </a:endParaRPr>
            </a:p>
          </p:txBody>
        </p:sp>
      </p:grpSp>
      <p:grpSp>
        <p:nvGrpSpPr>
          <p:cNvPr id="163" name="Google Shape;163;p23"/>
          <p:cNvGrpSpPr/>
          <p:nvPr/>
        </p:nvGrpSpPr>
        <p:grpSpPr>
          <a:xfrm>
            <a:off x="3808225" y="3535140"/>
            <a:ext cx="2385000" cy="1143785"/>
            <a:chOff x="3808225" y="3535140"/>
            <a:chExt cx="2385000" cy="1143785"/>
          </a:xfrm>
        </p:grpSpPr>
        <p:cxnSp>
          <p:nvCxnSpPr>
            <p:cNvPr id="164" name="Google Shape;164;p23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rgbClr val="307BF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65" name="Google Shape;165;p23"/>
            <p:cNvSpPr txBox="1"/>
            <p:nvPr/>
          </p:nvSpPr>
          <p:spPr>
            <a:xfrm>
              <a:off x="3808225" y="4009325"/>
              <a:ext cx="23850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2400" b="1" dirty="0" smtClean="0">
                  <a:solidFill>
                    <a:srgbClr val="E97135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2. </a:t>
              </a:r>
              <a:r>
                <a:rPr lang="en" sz="2400" b="1" dirty="0" smtClean="0">
                  <a:solidFill>
                    <a:srgbClr val="E97135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 </a:t>
              </a:r>
              <a:r>
                <a:rPr lang="ar-SA" sz="2400" b="1" dirty="0" smtClean="0">
                  <a:solidFill>
                    <a:srgbClr val="E97135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جمع المعلومات</a:t>
              </a:r>
              <a:endParaRPr lang="ar-EG" sz="2400" b="1" dirty="0">
                <a:solidFill>
                  <a:srgbClr val="E971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ar-EG"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ar-EG" sz="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ar-EG"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6" name="Google Shape;166;p23"/>
          <p:cNvSpPr txBox="1"/>
          <p:nvPr/>
        </p:nvSpPr>
        <p:spPr>
          <a:xfrm>
            <a:off x="3722450" y="2056450"/>
            <a:ext cx="17244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E97135"/>
                </a:solidFill>
                <a:latin typeface="Roboto"/>
                <a:cs typeface="Simplified Arabic" panose="02020603050405020304" pitchFamily="18" charset="-78"/>
                <a:sym typeface="Roboto"/>
              </a:rPr>
              <a:t>المجتمع</a:t>
            </a:r>
            <a:endParaRPr lang="ar-EG" sz="4000" dirty="0">
              <a:solidFill>
                <a:srgbClr val="E97135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7" name="Google Shape;167;p23"/>
          <p:cNvSpPr/>
          <p:nvPr/>
        </p:nvSpPr>
        <p:spPr>
          <a:xfrm rot="1800047">
            <a:off x="3219843" y="1086434"/>
            <a:ext cx="2690936" cy="2690936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rgbClr val="0944A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8" name="Google Shape;168;p23"/>
          <p:cNvSpPr/>
          <p:nvPr/>
        </p:nvSpPr>
        <p:spPr>
          <a:xfrm rot="-1800047" flipH="1">
            <a:off x="3221956" y="1086434"/>
            <a:ext cx="2690936" cy="2690936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A1C3FA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9" name="Google Shape;169;p23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0" name="Google Shape;170;p23"/>
          <p:cNvSpPr/>
          <p:nvPr/>
        </p:nvSpPr>
        <p:spPr>
          <a:xfrm rot="-9000757" flipH="1">
            <a:off x="3220953" y="1084808"/>
            <a:ext cx="2690226" cy="2690226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rgbClr val="307BF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1" name="Google Shape;171;p23"/>
          <p:cNvSpPr/>
          <p:nvPr/>
        </p:nvSpPr>
        <p:spPr>
          <a:xfrm rot="-1027861">
            <a:off x="5485874" y="2849832"/>
            <a:ext cx="312672" cy="312672"/>
          </a:xfrm>
          <a:prstGeom prst="rtTriangle">
            <a:avLst/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2" name="Google Shape;172;p23"/>
          <p:cNvSpPr/>
          <p:nvPr/>
        </p:nvSpPr>
        <p:spPr>
          <a:xfrm rot="6359841">
            <a:off x="3315801" y="2847762"/>
            <a:ext cx="363580" cy="363580"/>
          </a:xfrm>
          <a:prstGeom prst="rtTriangle">
            <a:avLst/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/>
          <p:nvPr/>
        </p:nvSpPr>
        <p:spPr>
          <a:xfrm>
            <a:off x="1474828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178" name="Google Shape;178;p24"/>
          <p:cNvGrpSpPr/>
          <p:nvPr/>
        </p:nvGrpSpPr>
        <p:grpSpPr>
          <a:xfrm>
            <a:off x="259600" y="2141714"/>
            <a:ext cx="1393089" cy="2709739"/>
            <a:chOff x="519875" y="1948510"/>
            <a:chExt cx="1310403" cy="1897975"/>
          </a:xfrm>
        </p:grpSpPr>
        <p:sp>
          <p:nvSpPr>
            <p:cNvPr id="179" name="Google Shape;179;p24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80" name="Google Shape;180;p24"/>
            <p:cNvSpPr txBox="1"/>
            <p:nvPr/>
          </p:nvSpPr>
          <p:spPr>
            <a:xfrm>
              <a:off x="95669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 dirty="0">
                  <a:solidFill>
                    <a:srgbClr val="0C58D3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9/20</a:t>
              </a:r>
              <a:endParaRPr lang="ar-EG" sz="800" b="1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81;p24"/>
            <p:cNvSpPr txBox="1"/>
            <p:nvPr/>
          </p:nvSpPr>
          <p:spPr>
            <a:xfrm>
              <a:off x="519878" y="2492168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algn="ctr" rtl="1">
                <a:lnSpc>
                  <a:spcPct val="115000"/>
                </a:lnSpc>
              </a:pPr>
              <a:r>
                <a:rPr lang="ar-SA" b="1" dirty="0">
                  <a:solidFill>
                    <a:srgbClr val="286EB7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جولة مشاركة المجتمع</a:t>
              </a:r>
              <a:r>
                <a:rPr lang="en" b="1" dirty="0">
                  <a:solidFill>
                    <a:srgbClr val="286EB7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 </a:t>
              </a:r>
              <a:endParaRPr lang="ar-EG" b="1" dirty="0">
                <a:solidFill>
                  <a:srgbClr val="286EB7"/>
                </a:solidFill>
                <a:latin typeface="Roboto"/>
                <a:cs typeface="Simplified Arabic" panose="02020603050405020304" pitchFamily="18" charset="-78"/>
                <a:sym typeface="Roboto"/>
              </a:endParaRPr>
            </a:p>
          </p:txBody>
        </p:sp>
        <p:sp>
          <p:nvSpPr>
            <p:cNvPr id="182" name="Google Shape;182;p24"/>
            <p:cNvSpPr txBox="1"/>
            <p:nvPr/>
          </p:nvSpPr>
          <p:spPr>
            <a:xfrm>
              <a:off x="519875" y="3109085"/>
              <a:ext cx="13104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800" dirty="0" smtClean="0">
                  <a:solidFill>
                    <a:srgbClr val="286EB7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الزيارات المدرسية</a:t>
              </a:r>
              <a:endParaRPr lang="ar-EG" sz="800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1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ar-SA" sz="800" dirty="0" smtClean="0">
                  <a:solidFill>
                    <a:srgbClr val="286EB7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الاجتماعات مع أعضاء المجتمع</a:t>
              </a:r>
              <a:endParaRPr lang="ar-EG" sz="800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1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ar-SA" sz="800" dirty="0" smtClean="0">
                  <a:solidFill>
                    <a:srgbClr val="286EB7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الاجتماعات مع مجالس الآباء</a:t>
              </a:r>
              <a:endParaRPr lang="ar-EG" sz="800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1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-US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</a:t>
              </a:r>
              <a:endParaRPr lang="ar-EG" sz="800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" name="Google Shape;183;p24"/>
          <p:cNvGrpSpPr/>
          <p:nvPr/>
        </p:nvGrpSpPr>
        <p:grpSpPr>
          <a:xfrm>
            <a:off x="1672529" y="2141714"/>
            <a:ext cx="1393086" cy="2709739"/>
            <a:chOff x="1848940" y="1948510"/>
            <a:chExt cx="1310400" cy="1897975"/>
          </a:xfrm>
        </p:grpSpPr>
        <p:sp>
          <p:nvSpPr>
            <p:cNvPr id="184" name="Google Shape;184;p24"/>
            <p:cNvSpPr/>
            <p:nvPr/>
          </p:nvSpPr>
          <p:spPr>
            <a:xfrm>
              <a:off x="2206990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85" name="Google Shape;185;p24"/>
            <p:cNvSpPr txBox="1"/>
            <p:nvPr/>
          </p:nvSpPr>
          <p:spPr>
            <a:xfrm>
              <a:off x="1848940" y="2492168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algn="ctr" rtl="1">
                <a:lnSpc>
                  <a:spcPct val="115000"/>
                </a:lnSpc>
                <a:buSzPts val="1100"/>
              </a:pPr>
              <a:r>
                <a:rPr lang="ar-SA" b="1" dirty="0">
                  <a:solidFill>
                    <a:srgbClr val="286EB7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جولة مشاركة المجتمع</a:t>
              </a:r>
              <a:r>
                <a:rPr lang="en" b="1" dirty="0">
                  <a:solidFill>
                    <a:srgbClr val="286EB7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 </a:t>
              </a:r>
              <a:endParaRPr lang="ar-EG" b="1" dirty="0">
                <a:solidFill>
                  <a:srgbClr val="286EB7"/>
                </a:solidFill>
                <a:latin typeface="Roboto"/>
                <a:cs typeface="Simplified Arabic" panose="02020603050405020304" pitchFamily="18" charset="-78"/>
                <a:sym typeface="Roboto"/>
              </a:endParaRPr>
            </a:p>
          </p:txBody>
        </p:sp>
        <p:sp>
          <p:nvSpPr>
            <p:cNvPr id="186" name="Google Shape;186;p24"/>
            <p:cNvSpPr txBox="1"/>
            <p:nvPr/>
          </p:nvSpPr>
          <p:spPr>
            <a:xfrm>
              <a:off x="1848940" y="3109085"/>
              <a:ext cx="13104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SA" sz="800" dirty="0" smtClean="0">
                  <a:solidFill>
                    <a:srgbClr val="286EB7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الزيارات المدرسية</a:t>
              </a:r>
              <a:endParaRPr lang="ar-EG" sz="800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1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SA" sz="800" dirty="0" smtClean="0">
                  <a:solidFill>
                    <a:srgbClr val="286EB7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الاجتماعات مع أعضاء المجتمع</a:t>
              </a:r>
              <a:endParaRPr lang="ar-EG" sz="800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1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SA" sz="800" dirty="0" smtClean="0">
                  <a:solidFill>
                    <a:srgbClr val="286EB7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الاجتماعات مع مجالس الآباء</a:t>
              </a:r>
              <a:endParaRPr lang="ar-EG" sz="800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24"/>
            <p:cNvSpPr txBox="1"/>
            <p:nvPr/>
          </p:nvSpPr>
          <p:spPr>
            <a:xfrm>
              <a:off x="2285740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 dirty="0">
                  <a:solidFill>
                    <a:srgbClr val="0C58D3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10/20</a:t>
              </a:r>
              <a:endParaRPr lang="ar-EG" sz="800" b="1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8" name="Google Shape;188;p24"/>
          <p:cNvGrpSpPr/>
          <p:nvPr/>
        </p:nvGrpSpPr>
        <p:grpSpPr>
          <a:xfrm>
            <a:off x="7429505" y="2141714"/>
            <a:ext cx="1445715" cy="2709739"/>
            <a:chOff x="7264213" y="1948510"/>
            <a:chExt cx="1359905" cy="1897975"/>
          </a:xfrm>
        </p:grpSpPr>
        <p:sp>
          <p:nvSpPr>
            <p:cNvPr id="189" name="Google Shape;189;p24"/>
            <p:cNvSpPr/>
            <p:nvPr/>
          </p:nvSpPr>
          <p:spPr>
            <a:xfrm>
              <a:off x="7647018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90" name="Google Shape;190;p24"/>
            <p:cNvSpPr txBox="1"/>
            <p:nvPr/>
          </p:nvSpPr>
          <p:spPr>
            <a:xfrm>
              <a:off x="7264213" y="2492168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b="1" dirty="0" smtClean="0">
                  <a:solidFill>
                    <a:srgbClr val="286EB7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المسودة النهائية للخطة </a:t>
              </a:r>
              <a:r>
                <a:rPr lang="ar-SA" b="1" dirty="0" err="1" smtClean="0">
                  <a:solidFill>
                    <a:srgbClr val="286EB7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الإستراتيجية</a:t>
              </a:r>
              <a:endParaRPr lang="ar-EG" b="1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p24"/>
            <p:cNvSpPr txBox="1"/>
            <p:nvPr/>
          </p:nvSpPr>
          <p:spPr>
            <a:xfrm>
              <a:off x="7264218" y="3109085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24"/>
            <p:cNvSpPr txBox="1"/>
            <p:nvPr/>
          </p:nvSpPr>
          <p:spPr>
            <a:xfrm>
              <a:off x="7725768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 dirty="0" smtClean="0">
                  <a:solidFill>
                    <a:srgbClr val="0066CC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2/20</a:t>
              </a:r>
              <a:endParaRPr lang="ar-EG" sz="800" b="1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3" name="Google Shape;193;p24"/>
          <p:cNvSpPr/>
          <p:nvPr/>
        </p:nvSpPr>
        <p:spPr>
          <a:xfrm>
            <a:off x="2900956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 w="952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66CC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5781239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7233121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196" name="Google Shape;196;p24"/>
          <p:cNvGrpSpPr/>
          <p:nvPr/>
        </p:nvGrpSpPr>
        <p:grpSpPr>
          <a:xfrm>
            <a:off x="5966264" y="2143147"/>
            <a:ext cx="1445715" cy="2670071"/>
            <a:chOff x="5887800" y="1948510"/>
            <a:chExt cx="1359905" cy="1897975"/>
          </a:xfrm>
        </p:grpSpPr>
        <p:sp>
          <p:nvSpPr>
            <p:cNvPr id="197" name="Google Shape;197;p24"/>
            <p:cNvSpPr/>
            <p:nvPr/>
          </p:nvSpPr>
          <p:spPr>
            <a:xfrm>
              <a:off x="6270606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98" name="Google Shape;198;p24"/>
            <p:cNvSpPr txBox="1"/>
            <p:nvPr/>
          </p:nvSpPr>
          <p:spPr>
            <a:xfrm>
              <a:off x="5887800" y="2489789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algn="ctr" rtl="1">
                <a:lnSpc>
                  <a:spcPct val="115000"/>
                </a:lnSpc>
              </a:pPr>
              <a:r>
                <a:rPr lang="ar-SA" b="1" dirty="0">
                  <a:solidFill>
                    <a:srgbClr val="286EB7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عمليات مراجعة الخطة </a:t>
              </a:r>
              <a:r>
                <a:rPr lang="ar-SA" b="1" dirty="0" err="1">
                  <a:solidFill>
                    <a:srgbClr val="286EB7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الإستراتيجية</a:t>
              </a:r>
              <a:endParaRPr lang="ar-EG" b="1" dirty="0">
                <a:solidFill>
                  <a:srgbClr val="286EB7"/>
                </a:solidFill>
                <a:latin typeface="Roboto"/>
                <a:cs typeface="Simplified Arabic" panose="02020603050405020304" pitchFamily="18" charset="-78"/>
                <a:sym typeface="Roboto"/>
              </a:endParaRPr>
            </a:p>
          </p:txBody>
        </p:sp>
        <p:sp>
          <p:nvSpPr>
            <p:cNvPr id="199" name="Google Shape;199;p24"/>
            <p:cNvSpPr txBox="1"/>
            <p:nvPr/>
          </p:nvSpPr>
          <p:spPr>
            <a:xfrm>
              <a:off x="5887806" y="3109085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24"/>
            <p:cNvSpPr txBox="1"/>
            <p:nvPr/>
          </p:nvSpPr>
          <p:spPr>
            <a:xfrm>
              <a:off x="6349356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 dirty="0" smtClean="0">
                  <a:solidFill>
                    <a:srgbClr val="0066CC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1/20</a:t>
              </a:r>
              <a:endParaRPr lang="ar-EG" sz="800" b="1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1" name="Google Shape;201;p24"/>
          <p:cNvGrpSpPr/>
          <p:nvPr/>
        </p:nvGrpSpPr>
        <p:grpSpPr>
          <a:xfrm>
            <a:off x="3085489" y="2141714"/>
            <a:ext cx="1445711" cy="2709738"/>
            <a:chOff x="3178034" y="1948510"/>
            <a:chExt cx="1359902" cy="1897974"/>
          </a:xfrm>
        </p:grpSpPr>
        <p:sp>
          <p:nvSpPr>
            <p:cNvPr id="202" name="Google Shape;202;p24"/>
            <p:cNvSpPr/>
            <p:nvPr/>
          </p:nvSpPr>
          <p:spPr>
            <a:xfrm>
              <a:off x="356082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66C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03" name="Google Shape;203;p24"/>
            <p:cNvSpPr txBox="1"/>
            <p:nvPr/>
          </p:nvSpPr>
          <p:spPr>
            <a:xfrm>
              <a:off x="3178034" y="2492168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algn="ctr" rtl="1">
                <a:lnSpc>
                  <a:spcPct val="115000"/>
                </a:lnSpc>
                <a:buSzPts val="1100"/>
              </a:pPr>
              <a:r>
                <a:rPr lang="ar-SA" b="1" dirty="0">
                  <a:solidFill>
                    <a:srgbClr val="286EB7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جولة مشاركة المجتمع</a:t>
              </a:r>
              <a:r>
                <a:rPr lang="en" b="1" dirty="0">
                  <a:solidFill>
                    <a:srgbClr val="286EB7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 </a:t>
              </a:r>
              <a:endParaRPr lang="ar-EG" b="1" dirty="0">
                <a:solidFill>
                  <a:srgbClr val="286EB7"/>
                </a:solidFill>
                <a:latin typeface="Roboto"/>
                <a:cs typeface="Simplified Arabic" panose="02020603050405020304" pitchFamily="18" charset="-78"/>
                <a:sym typeface="Roboto"/>
              </a:endParaRPr>
            </a:p>
          </p:txBody>
        </p:sp>
        <p:sp>
          <p:nvSpPr>
            <p:cNvPr id="204" name="Google Shape;204;p24"/>
            <p:cNvSpPr txBox="1"/>
            <p:nvPr/>
          </p:nvSpPr>
          <p:spPr>
            <a:xfrm>
              <a:off x="3178036" y="3109084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SA" sz="800" dirty="0" smtClean="0">
                  <a:solidFill>
                    <a:srgbClr val="0066CC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الزيارات المدرسية</a:t>
              </a:r>
              <a:endParaRPr lang="ar-EG" sz="800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1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SA" sz="800" dirty="0" smtClean="0">
                  <a:solidFill>
                    <a:srgbClr val="0066CC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الاجتماعات مع أعضاء المجتمع</a:t>
              </a:r>
              <a:endParaRPr lang="ar-EG" sz="800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1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SA" sz="800" dirty="0" smtClean="0">
                  <a:solidFill>
                    <a:srgbClr val="0066CC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الاجتماعات مع مجالس الآباء</a:t>
              </a:r>
              <a:endParaRPr lang="ar-EG" sz="800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1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lang="ar-EG" sz="800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24"/>
            <p:cNvSpPr txBox="1"/>
            <p:nvPr/>
          </p:nvSpPr>
          <p:spPr>
            <a:xfrm>
              <a:off x="363957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 dirty="0">
                  <a:solidFill>
                    <a:srgbClr val="0066CC"/>
                  </a:solidFill>
                  <a:latin typeface="Roboto"/>
                  <a:cs typeface="Simplified Arabic" panose="02020603050405020304" pitchFamily="18" charset="-78"/>
                  <a:sym typeface="Roboto"/>
                </a:rPr>
                <a:t>11/20</a:t>
              </a:r>
              <a:endParaRPr lang="ar-EG" sz="800" b="1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6" name="Google Shape;206;p24"/>
          <p:cNvSpPr/>
          <p:nvPr/>
        </p:nvSpPr>
        <p:spPr>
          <a:xfrm>
            <a:off x="4932804" y="2141714"/>
            <a:ext cx="631800" cy="848400"/>
          </a:xfrm>
          <a:prstGeom prst="ellipse">
            <a:avLst/>
          </a:prstGeom>
          <a:noFill/>
          <a:ln w="3810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5016786" y="2336761"/>
            <a:ext cx="4644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b="1" dirty="0">
                <a:solidFill>
                  <a:srgbClr val="0066CC"/>
                </a:solidFill>
                <a:latin typeface="Roboto"/>
                <a:cs typeface="Simplified Arabic" panose="02020603050405020304" pitchFamily="18" charset="-78"/>
                <a:sym typeface="Roboto"/>
              </a:rPr>
              <a:t>12/20</a:t>
            </a:r>
            <a:endParaRPr lang="ar-EG" sz="800" b="1" dirty="0">
              <a:solidFill>
                <a:srgbClr val="0066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4340825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259600" y="615875"/>
            <a:ext cx="2826000" cy="606300"/>
          </a:xfrm>
          <a:prstGeom prst="homePlate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sz="2400" b="1" dirty="0" smtClean="0">
                <a:solidFill>
                  <a:srgbClr val="FF6600"/>
                </a:solidFill>
                <a:latin typeface="Montserrat"/>
                <a:cs typeface="Simplified Arabic" panose="02020603050405020304" pitchFamily="18" charset="-78"/>
                <a:sym typeface="Montserrat"/>
              </a:rPr>
              <a:t>إدراج مختلف المجموعات</a:t>
            </a:r>
            <a:endParaRPr lang="ar-EG" sz="105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2900950" y="615875"/>
            <a:ext cx="3024600" cy="606300"/>
          </a:xfrm>
          <a:prstGeom prst="chevron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sz="2400" b="1" dirty="0" smtClean="0">
                <a:solidFill>
                  <a:srgbClr val="FF6600"/>
                </a:solidFill>
                <a:latin typeface="Montserrat"/>
                <a:cs typeface="Simplified Arabic" panose="02020603050405020304" pitchFamily="18" charset="-78"/>
                <a:sym typeface="Montserrat"/>
              </a:rPr>
              <a:t>جمع المعلومات</a:t>
            </a:r>
            <a:endParaRPr lang="ar-EG" sz="105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5802899" y="615875"/>
            <a:ext cx="3024600" cy="606300"/>
          </a:xfrm>
          <a:prstGeom prst="chevron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sz="2000" b="1" dirty="0" smtClean="0">
                <a:solidFill>
                  <a:srgbClr val="FF6600"/>
                </a:solidFill>
                <a:latin typeface="Montserrat"/>
                <a:cs typeface="Simplified Arabic" panose="02020603050405020304" pitchFamily="18" charset="-78"/>
                <a:sym typeface="Montserrat"/>
              </a:rPr>
              <a:t>التعبير عن رأي المجتمع</a:t>
            </a:r>
            <a:endParaRPr lang="ar-EG"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4453163" y="3030600"/>
            <a:ext cx="15888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1">
              <a:lnSpc>
                <a:spcPct val="115000"/>
              </a:lnSpc>
            </a:pPr>
            <a:r>
              <a:rPr lang="ar-SA" b="1" dirty="0">
                <a:solidFill>
                  <a:srgbClr val="286EB7"/>
                </a:solidFill>
                <a:latin typeface="Roboto"/>
                <a:cs typeface="Simplified Arabic" panose="02020603050405020304" pitchFamily="18" charset="-78"/>
                <a:sym typeface="Roboto"/>
              </a:rPr>
              <a:t>جولة</a:t>
            </a:r>
            <a:r>
              <a:rPr lang="en" b="1" dirty="0">
                <a:solidFill>
                  <a:srgbClr val="286EB7"/>
                </a:solidFill>
                <a:latin typeface="Roboto"/>
                <a:cs typeface="Simplified Arabic" panose="02020603050405020304" pitchFamily="18" charset="-78"/>
                <a:sym typeface="Roboto"/>
              </a:rPr>
              <a:t> </a:t>
            </a:r>
            <a:endParaRPr lang="ar-EG" b="1" dirty="0">
              <a:solidFill>
                <a:srgbClr val="286EB7"/>
              </a:solidFill>
              <a:latin typeface="Roboto"/>
              <a:cs typeface="Simplified Arabic" panose="02020603050405020304" pitchFamily="18" charset="-78"/>
              <a:sym typeface="Roboto"/>
            </a:endParaRPr>
          </a:p>
          <a:p>
            <a:pPr algn="ctr" rtl="1">
              <a:lnSpc>
                <a:spcPct val="115000"/>
              </a:lnSpc>
            </a:pPr>
            <a:r>
              <a:rPr lang="ar-SA" b="1" dirty="0">
                <a:solidFill>
                  <a:srgbClr val="286EB7"/>
                </a:solidFill>
                <a:latin typeface="Roboto"/>
                <a:cs typeface="Simplified Arabic" panose="02020603050405020304" pitchFamily="18" charset="-78"/>
                <a:sym typeface="Roboto"/>
              </a:rPr>
              <a:t>إشراك المجتمع</a:t>
            </a:r>
            <a:r>
              <a:rPr lang="en" b="1" dirty="0">
                <a:solidFill>
                  <a:srgbClr val="286EB7"/>
                </a:solidFill>
                <a:latin typeface="Roboto"/>
                <a:cs typeface="Simplified Arabic" panose="02020603050405020304" pitchFamily="18" charset="-78"/>
                <a:sym typeface="Roboto"/>
              </a:rPr>
              <a:t> </a:t>
            </a:r>
            <a:endParaRPr lang="ar-EG" b="1" dirty="0">
              <a:solidFill>
                <a:srgbClr val="286EB7"/>
              </a:solidFill>
              <a:latin typeface="Roboto"/>
              <a:cs typeface="Simplified Arabic" panose="02020603050405020304" pitchFamily="18" charset="-78"/>
              <a:sym typeface="Roboto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4551075" y="3790950"/>
            <a:ext cx="1445700" cy="20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00" dirty="0" smtClean="0">
                <a:solidFill>
                  <a:srgbClr val="0066CC"/>
                </a:solidFill>
                <a:latin typeface="Roboto"/>
                <a:cs typeface="Simplified Arabic" panose="02020603050405020304" pitchFamily="18" charset="-78"/>
                <a:sym typeface="Roboto"/>
              </a:rPr>
              <a:t>الزيارات المدرسية</a:t>
            </a:r>
            <a:endParaRPr lang="ar-EG" sz="800" dirty="0">
              <a:solidFill>
                <a:srgbClr val="006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ar-SA" sz="800" dirty="0" smtClean="0">
                <a:solidFill>
                  <a:srgbClr val="0066CC"/>
                </a:solidFill>
                <a:latin typeface="Roboto"/>
                <a:cs typeface="Simplified Arabic" panose="02020603050405020304" pitchFamily="18" charset="-78"/>
                <a:sym typeface="Roboto"/>
              </a:rPr>
              <a:t>الاجتماعات مع أعضاء المجتمع</a:t>
            </a:r>
            <a:endParaRPr lang="ar-EG" sz="800" dirty="0">
              <a:solidFill>
                <a:srgbClr val="006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ar-EG" sz="800" dirty="0">
              <a:solidFill>
                <a:srgbClr val="0066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181201" y="794250"/>
            <a:ext cx="24231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ar-SA" sz="2400" dirty="0" smtClean="0">
                <a:solidFill>
                  <a:srgbClr val="E97135"/>
                </a:solidFill>
                <a:latin typeface="Montserrat"/>
                <a:sym typeface="Montserrat"/>
              </a:rPr>
              <a:t>تطلعات الإدارة التعليمية</a:t>
            </a:r>
            <a:r>
              <a:rPr lang="en" sz="2400" dirty="0" smtClean="0">
                <a:solidFill>
                  <a:srgbClr val="E97135"/>
                </a:solidFill>
                <a:latin typeface="Montserrat"/>
                <a:sym typeface="Montserrat"/>
              </a:rPr>
              <a:t> </a:t>
            </a:r>
            <a:endParaRPr lang="ar-EG" sz="24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4294967295"/>
          </p:nvPr>
        </p:nvSpPr>
        <p:spPr>
          <a:xfrm>
            <a:off x="3194400" y="126750"/>
            <a:ext cx="6098100" cy="4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ar-SA" sz="3000" b="1" dirty="0" smtClean="0">
                <a:solidFill>
                  <a:srgbClr val="FFFFFF"/>
                </a:solidFill>
                <a:latin typeface="Avenir"/>
                <a:sym typeface="Avenir"/>
              </a:rPr>
              <a:t>تحسين نتائج الطلاب</a:t>
            </a:r>
            <a:endParaRPr lang="ar-EG" sz="30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19100" algn="r" rtl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ar-SA" sz="3000" b="1" dirty="0" smtClean="0">
                <a:solidFill>
                  <a:srgbClr val="FFFFFF"/>
                </a:solidFill>
                <a:latin typeface="Avenir"/>
                <a:sym typeface="Avenir"/>
              </a:rPr>
              <a:t>الارتقاء بمستوى جودة المدارس</a:t>
            </a:r>
            <a:endParaRPr lang="ar-EG" sz="30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19100" algn="r" rtl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ar-SA" sz="3000" b="1" dirty="0" smtClean="0">
                <a:solidFill>
                  <a:srgbClr val="FFFFFF"/>
                </a:solidFill>
                <a:latin typeface="Avenir"/>
                <a:sym typeface="Avenir"/>
              </a:rPr>
              <a:t>قيادة قوية للإدارة التعليمية</a:t>
            </a:r>
            <a:r>
              <a:rPr lang="en" sz="3000" b="1" dirty="0" smtClean="0">
                <a:solidFill>
                  <a:srgbClr val="FFFFFF"/>
                </a:solidFill>
                <a:latin typeface="Avenir"/>
                <a:sym typeface="Avenir"/>
              </a:rPr>
              <a:t>/ </a:t>
            </a:r>
            <a:r>
              <a:rPr lang="ar-SA" sz="3000" b="1" dirty="0" smtClean="0">
                <a:solidFill>
                  <a:srgbClr val="FFFFFF"/>
                </a:solidFill>
                <a:latin typeface="Avenir"/>
                <a:sym typeface="Avenir"/>
              </a:rPr>
              <a:t>معلمون وموظفون مجتهدون من ذوي الكفاءة العالية</a:t>
            </a:r>
            <a:endParaRPr lang="ar-EG" sz="30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19100" algn="r" rtl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ar-SA" sz="3000" b="1" dirty="0" smtClean="0">
                <a:solidFill>
                  <a:srgbClr val="FFFFFF"/>
                </a:solidFill>
                <a:latin typeface="Avenir"/>
                <a:sym typeface="Avenir"/>
              </a:rPr>
              <a:t>تخصيص فعال للموارد</a:t>
            </a:r>
            <a:endParaRPr lang="ar-EG" sz="30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19100" algn="r" rtl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ar-SA" sz="3000" b="1" dirty="0" smtClean="0">
                <a:solidFill>
                  <a:srgbClr val="FFFFFF"/>
                </a:solidFill>
                <a:latin typeface="Avenir"/>
                <a:sym typeface="Avenir"/>
              </a:rPr>
              <a:t>زيادة الاستثمار في المجتمع</a:t>
            </a:r>
            <a:r>
              <a:rPr lang="en" sz="3000" b="1" dirty="0" smtClean="0">
                <a:solidFill>
                  <a:srgbClr val="FFFFFF"/>
                </a:solidFill>
                <a:latin typeface="Avenir"/>
                <a:sym typeface="Avenir"/>
              </a:rPr>
              <a:t> </a:t>
            </a:r>
            <a:endParaRPr lang="ar-EG" sz="30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1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endParaRPr lang="ar-EG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ar-EG" b="1" dirty="0">
              <a:solidFill>
                <a:srgbClr val="294667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0" name="Google Shape;220;p2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 lang="ar-EG"/>
          </a:p>
        </p:txBody>
      </p:sp>
      <p:sp>
        <p:nvSpPr>
          <p:cNvPr id="221" name="Google Shape;221;p25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ar-SA" b="0" dirty="0" smtClean="0">
                <a:solidFill>
                  <a:srgbClr val="0066CC"/>
                </a:solidFill>
                <a:latin typeface="Montserrat"/>
                <a:sym typeface="Montserrat"/>
              </a:rPr>
              <a:t>إدارة مدارس بوسطن العامة التعليمية</a:t>
            </a:r>
            <a:endParaRPr lang="ar-EG" b="0" dirty="0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8025"/>
            <a:ext cx="3033274" cy="1660699"/>
          </a:xfrm>
          <a:prstGeom prst="rect">
            <a:avLst/>
          </a:prstGeom>
          <a:noFill/>
          <a:ln w="9525" cap="flat" cmpd="sng">
            <a:solidFill>
              <a:srgbClr val="286EB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415755" y="20494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ar-SA" sz="2700">
                <a:latin typeface="Montserrat"/>
                <a:sym typeface="Montserrat"/>
              </a:rPr>
              <a:t>الأولويات</a:t>
            </a:r>
            <a:endParaRPr lang="ar-EG"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 lang="ar-EG"/>
          </a:p>
        </p:txBody>
      </p:sp>
      <p:sp>
        <p:nvSpPr>
          <p:cNvPr id="229" name="Google Shape;229;p26"/>
          <p:cNvSpPr txBox="1">
            <a:spLocks noGrp="1"/>
          </p:cNvSpPr>
          <p:nvPr>
            <p:ph type="title" idx="2"/>
          </p:nvPr>
        </p:nvSpPr>
        <p:spPr>
          <a:xfrm>
            <a:off x="710425" y="36450"/>
            <a:ext cx="2076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ar-SA" b="0" dirty="0" smtClean="0">
                <a:solidFill>
                  <a:srgbClr val="0066CC"/>
                </a:solidFill>
                <a:latin typeface="Montserrat"/>
                <a:sym typeface="Montserrat"/>
              </a:rPr>
              <a:t>إدارة مدارس بوسطن العامة التعليمية</a:t>
            </a:r>
            <a:endParaRPr lang="ar-EG" b="0" dirty="0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0" name="Google Shape;230;p26"/>
          <p:cNvGrpSpPr/>
          <p:nvPr/>
        </p:nvGrpSpPr>
        <p:grpSpPr>
          <a:xfrm>
            <a:off x="3027420" y="2030073"/>
            <a:ext cx="2221200" cy="1650600"/>
            <a:chOff x="-6005" y="1683148"/>
            <a:chExt cx="2221200" cy="1650600"/>
          </a:xfrm>
        </p:grpSpPr>
        <p:sp>
          <p:nvSpPr>
            <p:cNvPr id="231" name="Google Shape;231;p26"/>
            <p:cNvSpPr/>
            <p:nvPr/>
          </p:nvSpPr>
          <p:spPr>
            <a:xfrm rot="-6373590">
              <a:off x="533443" y="1517956"/>
              <a:ext cx="1142304" cy="1980984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32" name="Google Shape;232;p26"/>
            <p:cNvSpPr txBox="1"/>
            <p:nvPr/>
          </p:nvSpPr>
          <p:spPr>
            <a:xfrm rot="-749">
              <a:off x="792587" y="2142183"/>
              <a:ext cx="13773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100" b="1" dirty="0" smtClean="0">
                  <a:solidFill>
                    <a:srgbClr val="FFFFFF"/>
                  </a:solidFill>
                  <a:latin typeface="Open Sans"/>
                  <a:cs typeface="Simplified Arabic" panose="02020603050405020304" pitchFamily="18" charset="-78"/>
                  <a:sym typeface="Open Sans"/>
                </a:rPr>
                <a:t>زيادة الدعم</a:t>
              </a:r>
              <a:r>
                <a:rPr lang="en" sz="1100" b="1" dirty="0" smtClean="0">
                  <a:solidFill>
                    <a:srgbClr val="FFFFFF"/>
                  </a:solidFill>
                  <a:latin typeface="Open Sans"/>
                  <a:cs typeface="Simplified Arabic" panose="02020603050405020304" pitchFamily="18" charset="-78"/>
                  <a:sym typeface="Open Sans"/>
                </a:rPr>
                <a:t>/ </a:t>
              </a:r>
              <a:r>
                <a:rPr lang="ar-SA" sz="1100" b="1" dirty="0" smtClean="0">
                  <a:solidFill>
                    <a:srgbClr val="FFFFFF"/>
                  </a:solidFill>
                  <a:latin typeface="Open Sans"/>
                  <a:cs typeface="Simplified Arabic" panose="02020603050405020304" pitchFamily="18" charset="-78"/>
                  <a:sym typeface="Open Sans"/>
                </a:rPr>
                <a:t>المساءلة</a:t>
              </a:r>
              <a:r>
                <a:rPr lang="en-US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</a:t>
              </a:r>
              <a:endParaRPr lang="ar-EG" sz="1100" b="1" dirty="0">
                <a:solidFill>
                  <a:srgbClr val="0066C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233" name="Google Shape;233;p26"/>
          <p:cNvGrpSpPr/>
          <p:nvPr/>
        </p:nvGrpSpPr>
        <p:grpSpPr>
          <a:xfrm>
            <a:off x="6466164" y="2031720"/>
            <a:ext cx="2220600" cy="1647300"/>
            <a:chOff x="429764" y="1838845"/>
            <a:chExt cx="2220600" cy="1647300"/>
          </a:xfrm>
        </p:grpSpPr>
        <p:sp>
          <p:nvSpPr>
            <p:cNvPr id="234" name="Google Shape;234;p26"/>
            <p:cNvSpPr/>
            <p:nvPr/>
          </p:nvSpPr>
          <p:spPr>
            <a:xfrm rot="6368135">
              <a:off x="969019" y="1671928"/>
              <a:ext cx="1142091" cy="1981134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35" name="Google Shape;235;p26"/>
            <p:cNvSpPr txBox="1"/>
            <p:nvPr/>
          </p:nvSpPr>
          <p:spPr>
            <a:xfrm>
              <a:off x="498212" y="2251150"/>
              <a:ext cx="1256400" cy="5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100" b="1" dirty="0" smtClean="0">
                  <a:solidFill>
                    <a:srgbClr val="FFFFFF"/>
                  </a:solidFill>
                  <a:latin typeface="Open Sans"/>
                  <a:cs typeface="Simplified Arabic" panose="02020603050405020304" pitchFamily="18" charset="-78"/>
                  <a:sym typeface="Open Sans"/>
                </a:rPr>
                <a:t>فريق عمل متنوع وعالي الكفاءة</a:t>
              </a:r>
              <a:r>
                <a:rPr lang="en-US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</a:t>
              </a:r>
              <a:endParaRPr lang="ar-EG" sz="1100" b="1" dirty="0">
                <a:solidFill>
                  <a:srgbClr val="0066C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236" name="Google Shape;236;p26"/>
          <p:cNvGrpSpPr/>
          <p:nvPr/>
        </p:nvGrpSpPr>
        <p:grpSpPr>
          <a:xfrm>
            <a:off x="5019525" y="1342625"/>
            <a:ext cx="1676400" cy="1752600"/>
            <a:chOff x="1133250" y="1339175"/>
            <a:chExt cx="1676400" cy="1752600"/>
          </a:xfrm>
        </p:grpSpPr>
        <p:sp>
          <p:nvSpPr>
            <p:cNvPr id="237" name="Google Shape;237;p26"/>
            <p:cNvSpPr/>
            <p:nvPr/>
          </p:nvSpPr>
          <p:spPr>
            <a:xfrm>
              <a:off x="1133250" y="1339175"/>
              <a:ext cx="1676400" cy="17526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38" name="Google Shape;238;p26"/>
            <p:cNvSpPr txBox="1"/>
            <p:nvPr/>
          </p:nvSpPr>
          <p:spPr>
            <a:xfrm>
              <a:off x="1228229" y="1900950"/>
              <a:ext cx="1465200" cy="6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-SA" sz="1800" b="1" dirty="0" smtClean="0">
                  <a:solidFill>
                    <a:srgbClr val="FFFFFF"/>
                  </a:solidFill>
                  <a:latin typeface="Open Sans"/>
                  <a:cs typeface="Simplified Arabic" panose="02020603050405020304" pitchFamily="18" charset="-78"/>
                  <a:sym typeface="Open Sans"/>
                </a:rPr>
                <a:t>توفير إمكانية وصول عادلة ومنصفة</a:t>
              </a:r>
              <a:endParaRPr lang="ar-EG" sz="1800" b="1" dirty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239" name="Google Shape;239;p26"/>
          <p:cNvGrpSpPr/>
          <p:nvPr/>
        </p:nvGrpSpPr>
        <p:grpSpPr>
          <a:xfrm>
            <a:off x="5169075" y="3181301"/>
            <a:ext cx="1377300" cy="1928896"/>
            <a:chOff x="1338804" y="1932704"/>
            <a:chExt cx="1377300" cy="1981200"/>
          </a:xfrm>
        </p:grpSpPr>
        <p:sp>
          <p:nvSpPr>
            <p:cNvPr id="240" name="Google Shape;240;p26"/>
            <p:cNvSpPr/>
            <p:nvPr/>
          </p:nvSpPr>
          <p:spPr>
            <a:xfrm rot="-10799097">
              <a:off x="1456256" y="1932854"/>
              <a:ext cx="1142400" cy="1980900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41" name="Google Shape;241;p26"/>
            <p:cNvSpPr txBox="1"/>
            <p:nvPr/>
          </p:nvSpPr>
          <p:spPr>
            <a:xfrm>
              <a:off x="1338804" y="1932708"/>
              <a:ext cx="1377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100" b="1" dirty="0" smtClean="0">
                  <a:solidFill>
                    <a:srgbClr val="FFFFFF"/>
                  </a:solidFill>
                  <a:latin typeface="Open Sans"/>
                  <a:cs typeface="Simplified Arabic" panose="02020603050405020304" pitchFamily="18" charset="-78"/>
                  <a:sym typeface="Open Sans"/>
                </a:rPr>
                <a:t>زيادة الاستقلالية</a:t>
              </a:r>
              <a:r>
                <a:rPr lang="en-US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</a:t>
              </a:r>
              <a:endParaRPr lang="ar-EG" sz="1100" b="1" dirty="0">
                <a:solidFill>
                  <a:srgbClr val="0066C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242" name="Google Shape;242;p26"/>
          <p:cNvGrpSpPr/>
          <p:nvPr/>
        </p:nvGrpSpPr>
        <p:grpSpPr>
          <a:xfrm>
            <a:off x="5658578" y="-298282"/>
            <a:ext cx="2322475" cy="2265000"/>
            <a:chOff x="646553" y="668818"/>
            <a:chExt cx="2322475" cy="2265000"/>
          </a:xfrm>
        </p:grpSpPr>
        <p:sp>
          <p:nvSpPr>
            <p:cNvPr id="243" name="Google Shape;243;p26"/>
            <p:cNvSpPr/>
            <p:nvPr/>
          </p:nvSpPr>
          <p:spPr>
            <a:xfrm rot="2274320">
              <a:off x="1339095" y="810892"/>
              <a:ext cx="1142167" cy="1980853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44" name="Google Shape;244;p26"/>
            <p:cNvSpPr txBox="1"/>
            <p:nvPr/>
          </p:nvSpPr>
          <p:spPr>
            <a:xfrm rot="1153">
              <a:off x="646553" y="1926242"/>
              <a:ext cx="1789200" cy="6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100" b="1" dirty="0" smtClean="0">
                  <a:solidFill>
                    <a:srgbClr val="FFFFFF"/>
                  </a:solidFill>
                  <a:latin typeface="Open Sans"/>
                  <a:cs typeface="Simplified Arabic" panose="02020603050405020304" pitchFamily="18" charset="-78"/>
                  <a:sym typeface="Open Sans"/>
                </a:rPr>
                <a:t>منهج دراسي</a:t>
              </a:r>
              <a:endParaRPr lang="ar-EG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100" b="1" dirty="0">
                  <a:solidFill>
                    <a:srgbClr val="FFFFFF"/>
                  </a:solidFill>
                  <a:latin typeface="Open Sans"/>
                  <a:cs typeface="Simplified Arabic" panose="02020603050405020304" pitchFamily="18" charset="-78"/>
                  <a:sym typeface="Open Sans"/>
                </a:rPr>
                <a:t>قوي</a:t>
              </a:r>
              <a:endParaRPr lang="ar-EG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5" name="Google Shape;245;p26"/>
          <p:cNvGrpSpPr/>
          <p:nvPr/>
        </p:nvGrpSpPr>
        <p:grpSpPr>
          <a:xfrm>
            <a:off x="3696669" y="-303987"/>
            <a:ext cx="2139300" cy="2276400"/>
            <a:chOff x="679157" y="410938"/>
            <a:chExt cx="2139300" cy="2276400"/>
          </a:xfrm>
        </p:grpSpPr>
        <p:sp>
          <p:nvSpPr>
            <p:cNvPr id="246" name="Google Shape;246;p26"/>
            <p:cNvSpPr/>
            <p:nvPr/>
          </p:nvSpPr>
          <p:spPr>
            <a:xfrm rot="-2306496">
              <a:off x="1176762" y="549753"/>
              <a:ext cx="1144090" cy="1998771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47" name="Google Shape;247;p26"/>
            <p:cNvSpPr txBox="1"/>
            <p:nvPr/>
          </p:nvSpPr>
          <p:spPr>
            <a:xfrm rot="258219">
              <a:off x="1575996" y="1585313"/>
              <a:ext cx="1123367" cy="611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100" b="1" dirty="0" smtClean="0">
                  <a:solidFill>
                    <a:srgbClr val="FFFFFF"/>
                  </a:solidFill>
                  <a:latin typeface="Open Sans"/>
                  <a:cs typeface="Simplified Arabic" panose="02020603050405020304" pitchFamily="18" charset="-78"/>
                  <a:sym typeface="Open Sans"/>
                </a:rPr>
                <a:t>توقعات عالية من الجميع</a:t>
              </a:r>
              <a:r>
                <a:rPr lang="en-US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</a:t>
              </a:r>
              <a:endParaRPr lang="ar-EG" sz="1100" b="1" dirty="0">
                <a:solidFill>
                  <a:srgbClr val="0066C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3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3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>
          <a:xfrm>
            <a:off x="181201" y="2318250"/>
            <a:ext cx="24231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ar-SA" sz="2400" dirty="0" smtClean="0">
                <a:solidFill>
                  <a:srgbClr val="E97135"/>
                </a:solidFill>
                <a:latin typeface="Montserrat"/>
                <a:sym typeface="Montserrat"/>
              </a:rPr>
              <a:t>المدارس عالية الجودة</a:t>
            </a:r>
            <a:r>
              <a:rPr lang="en" sz="2400" dirty="0" smtClean="0">
                <a:solidFill>
                  <a:srgbClr val="E97135"/>
                </a:solidFill>
                <a:latin typeface="Montserrat"/>
                <a:sym typeface="Montserrat"/>
              </a:rPr>
              <a:t> </a:t>
            </a:r>
            <a:endParaRPr lang="ar-EG" sz="24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 lang="ar-EG"/>
          </a:p>
        </p:txBody>
      </p:sp>
      <p:sp>
        <p:nvSpPr>
          <p:cNvPr id="254" name="Google Shape;254;p27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ar-SA" b="0" dirty="0" smtClean="0">
                <a:solidFill>
                  <a:srgbClr val="0066CC"/>
                </a:solidFill>
                <a:latin typeface="Montserrat"/>
                <a:sym typeface="Montserrat"/>
              </a:rPr>
              <a:t>إدارة مدارس بوسطن العامة التعليمية</a:t>
            </a:r>
            <a:endParaRPr lang="ar-EG" b="0" dirty="0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7"/>
          <p:cNvSpPr txBox="1">
            <a:spLocks noGrp="1"/>
          </p:cNvSpPr>
          <p:nvPr>
            <p:ph type="title"/>
          </p:nvPr>
        </p:nvSpPr>
        <p:spPr>
          <a:xfrm>
            <a:off x="3252900" y="145600"/>
            <a:ext cx="5281500" cy="43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ar-SA" sz="1800" dirty="0" smtClean="0">
                <a:solidFill>
                  <a:srgbClr val="FFFFFF"/>
                </a:solidFill>
              </a:rPr>
              <a:t>دمج قوي لطلاب التعليم الخاص</a:t>
            </a:r>
            <a:r>
              <a:rPr lang="en" sz="1800" dirty="0" smtClean="0">
                <a:solidFill>
                  <a:srgbClr val="FFFFFF"/>
                </a:solidFill>
              </a:rPr>
              <a:t> (</a:t>
            </a:r>
            <a:r>
              <a:rPr lang="en" sz="1800" dirty="0">
                <a:solidFill>
                  <a:srgbClr val="FFFFFF"/>
                </a:solidFill>
              </a:rPr>
              <a:t>SPED</a:t>
            </a:r>
            <a:r>
              <a:rPr lang="en" sz="1800" dirty="0" smtClean="0">
                <a:solidFill>
                  <a:srgbClr val="FFFFFF"/>
                </a:solidFill>
              </a:rPr>
              <a:t>) </a:t>
            </a:r>
            <a:r>
              <a:rPr lang="ar-SA" sz="1800" dirty="0" smtClean="0">
                <a:solidFill>
                  <a:srgbClr val="FFFFFF"/>
                </a:solidFill>
              </a:rPr>
              <a:t>ومتعلمي اللغة الإنجليزية</a:t>
            </a:r>
            <a:r>
              <a:rPr lang="en" sz="1800" dirty="0" smtClean="0">
                <a:solidFill>
                  <a:srgbClr val="FFFFFF"/>
                </a:solidFill>
              </a:rPr>
              <a:t> (</a:t>
            </a:r>
            <a:r>
              <a:rPr lang="en" sz="1800" dirty="0">
                <a:solidFill>
                  <a:srgbClr val="FFFFFF"/>
                </a:solidFill>
              </a:rPr>
              <a:t>EL)</a:t>
            </a:r>
            <a:endParaRPr lang="ar-EG" sz="1800" dirty="0">
              <a:solidFill>
                <a:srgbClr val="FFFFFF"/>
              </a:solidFill>
            </a:endParaRPr>
          </a:p>
          <a:p>
            <a:pPr marL="457200" marR="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ar-SA" sz="1800" dirty="0" smtClean="0">
                <a:solidFill>
                  <a:srgbClr val="FFFFFF"/>
                </a:solidFill>
              </a:rPr>
              <a:t>مساحات لعب داخلية وخارجية</a:t>
            </a:r>
            <a:endParaRPr lang="ar-EG" sz="1800" dirty="0">
              <a:solidFill>
                <a:srgbClr val="FFFFFF"/>
              </a:solidFill>
            </a:endParaRPr>
          </a:p>
          <a:p>
            <a:pPr marL="457200" marR="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ar-SA" sz="1800" dirty="0" smtClean="0">
                <a:solidFill>
                  <a:srgbClr val="FFFFFF"/>
                </a:solidFill>
              </a:rPr>
              <a:t>الموسيقى والفنون</a:t>
            </a:r>
            <a:endParaRPr lang="ar-EG" sz="1800" dirty="0">
              <a:solidFill>
                <a:srgbClr val="FFFFFF"/>
              </a:solidFill>
            </a:endParaRPr>
          </a:p>
          <a:p>
            <a:pPr marL="457200" marR="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ar-SA" sz="1800" dirty="0" smtClean="0">
                <a:solidFill>
                  <a:srgbClr val="FFFFFF"/>
                </a:solidFill>
              </a:rPr>
              <a:t>منهج العلوم والتكنولوجيا</a:t>
            </a:r>
            <a:endParaRPr lang="ar-EG" sz="1800" dirty="0">
              <a:solidFill>
                <a:srgbClr val="FFFFFF"/>
              </a:solidFill>
            </a:endParaRPr>
          </a:p>
          <a:p>
            <a:pPr marL="457200" marR="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ar-SA" sz="1800" dirty="0" smtClean="0">
                <a:solidFill>
                  <a:srgbClr val="FFFFFF"/>
                </a:solidFill>
              </a:rPr>
              <a:t>الصرامة الأكاديمية</a:t>
            </a:r>
            <a:endParaRPr lang="ar-EG" sz="1800" dirty="0">
              <a:solidFill>
                <a:srgbClr val="FFFFFF"/>
              </a:solidFill>
            </a:endParaRPr>
          </a:p>
          <a:p>
            <a:pPr marL="457200" marR="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ar-SA" sz="1800" dirty="0" smtClean="0">
                <a:solidFill>
                  <a:srgbClr val="FFFFFF"/>
                </a:solidFill>
              </a:rPr>
              <a:t>المشاركة الفعالة للطلاب والأسر</a:t>
            </a:r>
            <a:endParaRPr lang="ar-EG" sz="1800" dirty="0">
              <a:solidFill>
                <a:srgbClr val="FFFFFF"/>
              </a:solidFill>
            </a:endParaRPr>
          </a:p>
          <a:p>
            <a:pPr marL="457200" marR="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ar-SA" sz="1800" dirty="0" smtClean="0">
                <a:solidFill>
                  <a:srgbClr val="FFFFFF"/>
                </a:solidFill>
              </a:rPr>
              <a:t>التنوع بين المعلمين وقادة المدارس وموظفو الدعم في المدارس </a:t>
            </a:r>
            <a:r>
              <a:rPr lang="en" sz="1800" dirty="0" smtClean="0">
                <a:solidFill>
                  <a:srgbClr val="FFFFFF"/>
                </a:solidFill>
              </a:rPr>
              <a:t>(</a:t>
            </a:r>
            <a:r>
              <a:rPr lang="ar-SA" sz="1800" dirty="0" smtClean="0">
                <a:solidFill>
                  <a:srgbClr val="FFFFFF"/>
                </a:solidFill>
              </a:rPr>
              <a:t>التنوع العرقي </a:t>
            </a:r>
            <a:r>
              <a:rPr lang="ar-SA" sz="1800" dirty="0" err="1" smtClean="0">
                <a:solidFill>
                  <a:srgbClr val="FFFFFF"/>
                </a:solidFill>
              </a:rPr>
              <a:t>والإثني</a:t>
            </a:r>
            <a:r>
              <a:rPr lang="ar-SA" sz="1800" dirty="0" smtClean="0">
                <a:solidFill>
                  <a:srgbClr val="FFFFFF"/>
                </a:solidFill>
              </a:rPr>
              <a:t> واللغوي</a:t>
            </a:r>
            <a:r>
              <a:rPr lang="en" sz="1800" dirty="0">
                <a:solidFill>
                  <a:srgbClr val="FFFFFF"/>
                </a:solidFill>
              </a:rPr>
              <a:t>)</a:t>
            </a:r>
            <a:endParaRPr lang="ar-EG" sz="1800" dirty="0">
              <a:solidFill>
                <a:srgbClr val="FFFFFF"/>
              </a:solidFill>
            </a:endParaRPr>
          </a:p>
          <a:p>
            <a:pPr marL="457200" marR="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ar-SA" sz="1800" dirty="0" smtClean="0">
                <a:solidFill>
                  <a:srgbClr val="FFFFFF"/>
                </a:solidFill>
              </a:rPr>
              <a:t>برنامج</a:t>
            </a:r>
            <a:r>
              <a:rPr lang="en" sz="1800" dirty="0" smtClean="0">
                <a:solidFill>
                  <a:srgbClr val="FFFFFF"/>
                </a:solidFill>
              </a:rPr>
              <a:t> "Mass Core" </a:t>
            </a:r>
            <a:r>
              <a:rPr lang="ar-SA" sz="1800" dirty="0" smtClean="0">
                <a:solidFill>
                  <a:srgbClr val="FFFFFF"/>
                </a:solidFill>
              </a:rPr>
              <a:t>ومستوى طلاب المرحلة الثانوية</a:t>
            </a:r>
            <a:endParaRPr lang="ar-EG" sz="1800" dirty="0">
              <a:solidFill>
                <a:srgbClr val="FFFFFF"/>
              </a:solidFill>
            </a:endParaRPr>
          </a:p>
          <a:p>
            <a:pPr marL="457200" marR="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ar-SA" sz="1800" dirty="0" smtClean="0">
                <a:solidFill>
                  <a:srgbClr val="FFFFFF"/>
                </a:solidFill>
              </a:rPr>
              <a:t>نموذج المدارس المجتمعية</a:t>
            </a:r>
            <a:endParaRPr lang="ar-EG" sz="1800" dirty="0">
              <a:solidFill>
                <a:srgbClr val="FFFFFF"/>
              </a:solidFill>
            </a:endParaRPr>
          </a:p>
          <a:p>
            <a:pPr marL="457200" marR="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ar-SA" sz="1800" dirty="0" smtClean="0">
                <a:solidFill>
                  <a:srgbClr val="FFFFFF"/>
                </a:solidFill>
              </a:rPr>
              <a:t>البرامج المدرسية ما قبل وما بعد اليوم الدراسي</a:t>
            </a:r>
            <a:endParaRPr lang="ar-EG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>
            <a:spLocks noGrp="1"/>
          </p:cNvSpPr>
          <p:nvPr>
            <p:ph type="ctrTitle" idx="4294967295"/>
          </p:nvPr>
        </p:nvSpPr>
        <p:spPr>
          <a:xfrm>
            <a:off x="732100" y="137125"/>
            <a:ext cx="73452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r>
              <a:rPr lang="ar-SA" sz="2000" dirty="0" smtClean="0">
                <a:solidFill>
                  <a:srgbClr val="E97135"/>
                </a:solidFill>
                <a:latin typeface="Montserrat"/>
                <a:sym typeface="Montserrat"/>
              </a:rPr>
              <a:t>المجالات الحالية والمحتملة للاستثمار</a:t>
            </a:r>
            <a:endParaRPr lang="ar-EG" sz="20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lang="ar-EG" sz="36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lang="ar-EG" sz="36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lang="ar-EG" sz="36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lang="ar-EG" sz="36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lang="ar-EG" sz="36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lang="ar-EG" sz="3600" b="1" i="0" u="none" strike="noStrike" cap="none" dirty="0">
              <a:solidFill>
                <a:srgbClr val="0000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61" name="Google Shape;261;p28"/>
          <p:cNvGraphicFramePr/>
          <p:nvPr/>
        </p:nvGraphicFramePr>
        <p:xfrm>
          <a:off x="317900" y="586635"/>
          <a:ext cx="8433525" cy="4011930"/>
        </p:xfrm>
        <a:graphic>
          <a:graphicData uri="http://schemas.openxmlformats.org/drawingml/2006/table">
            <a:tbl>
              <a:tblPr>
                <a:noFill/>
                <a:tableStyleId>{DAC57E51-ABCB-4F2C-AD1B-5C7840A0F715}</a:tableStyleId>
              </a:tblPr>
              <a:tblGrid>
                <a:gridCol w="187210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0"/>
                    </a:ext>
                  </a:extLst>
                </a:gridCol>
                <a:gridCol w="131230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1"/>
                    </a:ext>
                  </a:extLst>
                </a:gridCol>
                <a:gridCol w="1076075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2"/>
                    </a:ext>
                  </a:extLst>
                </a:gridCol>
                <a:gridCol w="1859925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3"/>
                    </a:ext>
                  </a:extLst>
                </a:gridCol>
                <a:gridCol w="115490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4"/>
                    </a:ext>
                  </a:extLst>
                </a:gridCol>
                <a:gridCol w="1158225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5"/>
                    </a:ext>
                  </a:extLst>
                </a:gridCol>
              </a:tblGrid>
              <a:tr h="588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100" b="1" dirty="0" smtClean="0">
                          <a:solidFill>
                            <a:srgbClr val="286EB7"/>
                          </a:solidFill>
                          <a:latin typeface="Avenir"/>
                          <a:cs typeface="Simplified Arabic" panose="02020603050405020304" pitchFamily="18" charset="-78"/>
                          <a:sym typeface="Avenir"/>
                        </a:rPr>
                        <a:t>تحسين نتائج الطلاب</a:t>
                      </a:r>
                      <a:endParaRPr lang="ar-EG" sz="1100" b="1" dirty="0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100" b="1" dirty="0" smtClean="0">
                          <a:solidFill>
                            <a:srgbClr val="286EB7"/>
                          </a:solidFill>
                          <a:latin typeface="Avenir"/>
                          <a:cs typeface="Simplified Arabic" panose="02020603050405020304" pitchFamily="18" charset="-78"/>
                          <a:sym typeface="Avenir"/>
                        </a:rPr>
                        <a:t>الارتقاء بمستوى جودة المدارس</a:t>
                      </a:r>
                      <a:endParaRPr lang="ar-EG" sz="1100" b="1" dirty="0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100" b="1" dirty="0" smtClean="0">
                          <a:solidFill>
                            <a:srgbClr val="286EB7"/>
                          </a:solidFill>
                          <a:latin typeface="Avenir"/>
                          <a:cs typeface="Simplified Arabic" panose="02020603050405020304" pitchFamily="18" charset="-78"/>
                          <a:sym typeface="Avenir"/>
                        </a:rPr>
                        <a:t>قيادة قوية للإدارة التعليمية</a:t>
                      </a:r>
                      <a:r>
                        <a:rPr lang="en" sz="1100" b="1" dirty="0" smtClean="0">
                          <a:solidFill>
                            <a:srgbClr val="286EB7"/>
                          </a:solidFill>
                          <a:latin typeface="Avenir"/>
                          <a:cs typeface="Simplified Arabic" panose="02020603050405020304" pitchFamily="18" charset="-78"/>
                          <a:sym typeface="Avenir"/>
                        </a:rPr>
                        <a:t>/ </a:t>
                      </a:r>
                      <a:endParaRPr lang="ar-EG" sz="1100" b="1" dirty="0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100" b="1" dirty="0" smtClean="0">
                          <a:solidFill>
                            <a:srgbClr val="286EB7"/>
                          </a:solidFill>
                          <a:latin typeface="Avenir"/>
                          <a:cs typeface="Simplified Arabic" panose="02020603050405020304" pitchFamily="18" charset="-78"/>
                          <a:sym typeface="Avenir"/>
                        </a:rPr>
                        <a:t>معلمون وموظفون مجتهدون من ذوي الكفاءة العالية</a:t>
                      </a:r>
                      <a:endParaRPr lang="ar-EG" sz="1100" b="1" dirty="0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100" b="1" dirty="0" smtClean="0">
                          <a:solidFill>
                            <a:srgbClr val="286EB7"/>
                          </a:solidFill>
                          <a:latin typeface="Avenir"/>
                          <a:cs typeface="Simplified Arabic" panose="02020603050405020304" pitchFamily="18" charset="-78"/>
                          <a:sym typeface="Avenir"/>
                        </a:rPr>
                        <a:t>تخصيص فعال للموارد</a:t>
                      </a:r>
                      <a:endParaRPr lang="ar-EG" sz="1100" b="1" dirty="0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100" b="1" dirty="0" smtClean="0">
                          <a:solidFill>
                            <a:srgbClr val="286EB7"/>
                          </a:solidFill>
                          <a:latin typeface="Avenir"/>
                          <a:cs typeface="Simplified Arabic" panose="02020603050405020304" pitchFamily="18" charset="-78"/>
                          <a:sym typeface="Avenir"/>
                        </a:rPr>
                        <a:t>زيادة الاستثمار في المجتمع</a:t>
                      </a:r>
                      <a:endParaRPr lang="ar-EG" sz="1100" b="1" dirty="0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b="1" dirty="0" smtClean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خطة الإدارة التعليمية لبناء المدارس</a:t>
                      </a:r>
                      <a:r>
                        <a:rPr lang="en" sz="1200" b="1" dirty="0" smtClean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"</a:t>
                      </a:r>
                      <a:r>
                        <a:rPr lang="en" sz="1200" b="1" dirty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BuildBPS"</a:t>
                      </a:r>
                      <a:endParaRPr lang="ar-EG" sz="1200" b="1" dirty="0">
                        <a:solidFill>
                          <a:srgbClr val="286EB7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b="1" dirty="0" smtClean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اختيار المدرسة</a:t>
                      </a:r>
                      <a:endParaRPr lang="ar-EG" sz="1200" b="1" dirty="0">
                        <a:solidFill>
                          <a:srgbClr val="286EB7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sz="2400" dirty="0">
                        <a:solidFill>
                          <a:srgbClr val="E97135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sz="2400" dirty="0">
                        <a:solidFill>
                          <a:srgbClr val="E97135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sz="2400" dirty="0">
                        <a:solidFill>
                          <a:srgbClr val="E97135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sz="2400" dirty="0">
                        <a:solidFill>
                          <a:srgbClr val="E97135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b="1" dirty="0" smtClean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الصرامة الأكاديمية</a:t>
                      </a:r>
                      <a:r>
                        <a:rPr lang="en" sz="1200" b="1" dirty="0" smtClean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/ </a:t>
                      </a:r>
                      <a:r>
                        <a:rPr lang="ar-SA" sz="1200" b="1" dirty="0" smtClean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برنامج</a:t>
                      </a:r>
                      <a:r>
                        <a:rPr lang="en" sz="1200" b="1" dirty="0" smtClean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"</a:t>
                      </a:r>
                      <a:r>
                        <a:rPr lang="en" sz="1200" b="1" dirty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MassCore"</a:t>
                      </a:r>
                      <a:endParaRPr lang="ar-EG" sz="1200" b="1" dirty="0">
                        <a:solidFill>
                          <a:srgbClr val="286EB7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sz="2400" dirty="0">
                        <a:solidFill>
                          <a:srgbClr val="E97135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b="1" dirty="0" smtClean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المدارس عالية المستوى</a:t>
                      </a:r>
                      <a:r>
                        <a:rPr lang="en" sz="1200" b="1" dirty="0" smtClean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/ </a:t>
                      </a:r>
                      <a:r>
                        <a:rPr lang="ar-SA" sz="1200" b="1" dirty="0" smtClean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الشاملة</a:t>
                      </a:r>
                      <a:endParaRPr lang="ar-EG" sz="1200" b="1" dirty="0">
                        <a:solidFill>
                          <a:srgbClr val="286EB7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4"/>
                  </a:ext>
                </a:extLst>
              </a:tr>
              <a:tr h="346800">
                <a:tc>
                  <a:txBody>
                    <a:bodyPr/>
                    <a:lstStyle/>
                    <a:p>
                      <a:pPr marL="0" lvl="0" indent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b="1" dirty="0" smtClean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الاندماج</a:t>
                      </a:r>
                      <a:r>
                        <a:rPr lang="en" sz="1200" b="1" dirty="0" smtClean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endParaRPr lang="ar-EG" sz="1200" b="1" dirty="0">
                        <a:solidFill>
                          <a:srgbClr val="286EB7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sz="2400" dirty="0">
                        <a:solidFill>
                          <a:srgbClr val="E97135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sz="2400" dirty="0">
                        <a:solidFill>
                          <a:srgbClr val="E97135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E97135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sz="2400" dirty="0">
                        <a:solidFill>
                          <a:srgbClr val="E97135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E97135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5"/>
                  </a:ext>
                </a:extLst>
              </a:tr>
              <a:tr h="345475">
                <a:tc>
                  <a:txBody>
                    <a:bodyPr/>
                    <a:lstStyle/>
                    <a:p>
                      <a:pPr marL="0" lvl="0" indent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b="1" dirty="0" smtClean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مبادرة التميز للجميع</a:t>
                      </a:r>
                      <a:r>
                        <a:rPr lang="en" sz="1200" b="1" dirty="0" smtClean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"</a:t>
                      </a:r>
                      <a:r>
                        <a:rPr lang="en" sz="1200" b="1" dirty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EFA"</a:t>
                      </a:r>
                      <a:endParaRPr lang="ar-EG" sz="1200" b="1" dirty="0">
                        <a:solidFill>
                          <a:srgbClr val="286EB7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b="1" dirty="0" smtClean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الممارسات الثقافية واللغوية المستدامة</a:t>
                      </a:r>
                      <a:r>
                        <a:rPr lang="en" sz="1200" b="1" dirty="0" smtClean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(</a:t>
                      </a:r>
                      <a:r>
                        <a:rPr lang="en" sz="1200" dirty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CLSP</a:t>
                      </a:r>
                      <a:r>
                        <a:rPr lang="en" sz="1200" b="1" dirty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)</a:t>
                      </a:r>
                      <a:endParaRPr lang="ar-EG" sz="1200" b="1" dirty="0">
                        <a:solidFill>
                          <a:srgbClr val="286EB7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7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b="1" dirty="0" smtClean="0">
                          <a:solidFill>
                            <a:srgbClr val="286EB7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حملة الجامعة والعمل والحياة</a:t>
                      </a:r>
                      <a:endParaRPr lang="ar-EG" sz="1200" b="1" dirty="0">
                        <a:solidFill>
                          <a:srgbClr val="286EB7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✔</a:t>
                      </a:r>
                      <a:endParaRPr lang="ar-EG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ustom 2">
      <a:majorFont>
        <a:latin typeface="Book Antiqua"/>
        <a:ea typeface=""/>
        <a:cs typeface="Simplified Arabic"/>
      </a:majorFont>
      <a:minorFont>
        <a:latin typeface="Book Antiqua"/>
        <a:ea typeface=""/>
        <a:cs typeface="Simplified Arab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475</Words>
  <Application>Microsoft Office PowerPoint</Application>
  <PresentationFormat>On-screen Show (16:9)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</vt:lpstr>
      <vt:lpstr>Simplified Arabic</vt:lpstr>
      <vt:lpstr>Montserrat</vt:lpstr>
      <vt:lpstr>Roboto</vt:lpstr>
      <vt:lpstr>Merriweather</vt:lpstr>
      <vt:lpstr>Open Sans</vt:lpstr>
      <vt:lpstr>Emilia template</vt:lpstr>
      <vt:lpstr>الخطة الإستراتيجية للإدارة التعليمية  2019-2024</vt:lpstr>
      <vt:lpstr>جدول الأعمال </vt:lpstr>
      <vt:lpstr>PowerPoint Presentation</vt:lpstr>
      <vt:lpstr>PowerPoint Presentation</vt:lpstr>
      <vt:lpstr>PowerPoint Presentation</vt:lpstr>
      <vt:lpstr>تطلعات الإدارة التعليمية </vt:lpstr>
      <vt:lpstr>الأولويات</vt:lpstr>
      <vt:lpstr>المدارس عالية الجودة </vt:lpstr>
      <vt:lpstr>المجالات الحالية والمحتملة للاستثمار      </vt:lpstr>
      <vt:lpstr>إجراء مناقشات في مجموعات صغيرة العدد </vt:lpstr>
      <vt:lpstr>www.bostonpublicschools.org communityengagement@bostonpublicschools.org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STRATEGIC PLAN  2019-2024</dc:title>
  <dc:creator>Krystal Cummings</dc:creator>
  <cp:lastModifiedBy>BPS</cp:lastModifiedBy>
  <cp:revision>11</cp:revision>
  <dcterms:modified xsi:type="dcterms:W3CDTF">2019-09-30T14:05:43Z</dcterms:modified>
</cp:coreProperties>
</file>